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3" r:id="rId2"/>
  </p:sldMasterIdLst>
  <p:notesMasterIdLst>
    <p:notesMasterId r:id="rId15"/>
  </p:notesMasterIdLst>
  <p:sldIdLst>
    <p:sldId id="260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70" r:id="rId11"/>
    <p:sldId id="271" r:id="rId12"/>
    <p:sldId id="264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D"/>
    <a:srgbClr val="041E42"/>
    <a:srgbClr val="A89968"/>
    <a:srgbClr val="FFF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 autoAdjust="0"/>
    <p:restoredTop sz="87409" autoAdjust="0"/>
  </p:normalViewPr>
  <p:slideViewPr>
    <p:cSldViewPr snapToGrid="0" snapToObjects="1">
      <p:cViewPr varScale="1">
        <p:scale>
          <a:sx n="72" d="100"/>
          <a:sy n="72" d="100"/>
        </p:scale>
        <p:origin x="1214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Perevosnik" userId="3920f6b19bc8b5b0" providerId="LiveId" clId="{BF1A1B50-8633-4D29-BC63-B549D9FEE7C2}"/>
    <pc:docChg chg="modSld sldOrd">
      <pc:chgData name="Kathy Perevosnik" userId="3920f6b19bc8b5b0" providerId="LiveId" clId="{BF1A1B50-8633-4D29-BC63-B549D9FEE7C2}" dt="2022-09-27T20:12:01.125" v="1"/>
      <pc:docMkLst>
        <pc:docMk/>
      </pc:docMkLst>
      <pc:sldChg chg="ord">
        <pc:chgData name="Kathy Perevosnik" userId="3920f6b19bc8b5b0" providerId="LiveId" clId="{BF1A1B50-8633-4D29-BC63-B549D9FEE7C2}" dt="2022-09-27T20:12:01.125" v="1"/>
        <pc:sldMkLst>
          <pc:docMk/>
          <pc:sldMk cId="1336991041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C1E7B-34CA-44F2-8D62-5C11D0CB25D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77FC4-E993-472F-9379-2C6654478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4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 dirty="0"/>
              <a:t>30 talk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77FC4-E993-472F-9379-2C6654478B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4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77FC4-E993-472F-9379-2C6654478B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29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77FC4-E993-472F-9379-2C6654478B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25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77FC4-E993-472F-9379-2C6654478B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3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77FC4-E993-472F-9379-2C6654478B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65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77FC4-E993-472F-9379-2C6654478B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73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77FC4-E993-472F-9379-2C6654478B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49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77FC4-E993-472F-9379-2C6654478B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8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077" y="1122363"/>
            <a:ext cx="10929846" cy="2387600"/>
          </a:xfrm>
        </p:spPr>
        <p:txBody>
          <a:bodyPr lIns="0" tIns="0" rIns="0" bIns="0" anchor="b">
            <a:noAutofit/>
          </a:bodyPr>
          <a:lstStyle>
            <a:lvl1pPr algn="l">
              <a:defRPr sz="8000" cap="none" spc="100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077" y="3602038"/>
            <a:ext cx="10929846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C8CD65-8B95-6F49-866F-118D605EB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823" y="5956460"/>
            <a:ext cx="1308100" cy="558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631077" y="5721180"/>
            <a:ext cx="1092984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7" y="5951623"/>
            <a:ext cx="2927350" cy="558800"/>
          </a:xfrm>
        </p:spPr>
        <p:txBody>
          <a:bodyPr/>
          <a:lstStyle>
            <a:lvl1pPr>
              <a:lnSpc>
                <a:spcPts val="16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</p:spTree>
    <p:extLst>
      <p:ext uri="{BB962C8B-B14F-4D97-AF65-F5344CB8AC3E}">
        <p14:creationId xmlns:p14="http://schemas.microsoft.com/office/powerpoint/2010/main" val="27446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6987C-2EB9-2942-8089-3DE20A495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730" y="1827467"/>
            <a:ext cx="5343845" cy="644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32A85-EE35-B140-B78F-679DA9C5E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730" y="2651379"/>
            <a:ext cx="5343845" cy="3334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123D3-0966-DC4E-8B5D-B251B3E6D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27467"/>
            <a:ext cx="5388723" cy="644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B56AE-F12B-CF4B-82C1-EF534DC72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651379"/>
            <a:ext cx="5388723" cy="3334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84B8C4-93FE-BE41-BD44-E928DAE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7"/>
            <a:ext cx="10929846" cy="100965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638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DF5571-11EB-40A8-8854-4B89688D0241}"/>
              </a:ext>
            </a:extLst>
          </p:cNvPr>
          <p:cNvSpPr/>
          <p:nvPr userDrawn="1"/>
        </p:nvSpPr>
        <p:spPr>
          <a:xfrm>
            <a:off x="8282866" y="2379216"/>
            <a:ext cx="1677880" cy="3968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7D13FD-D640-4AD3-A4BF-A5F13D7CF359}"/>
              </a:ext>
            </a:extLst>
          </p:cNvPr>
          <p:cNvSpPr/>
          <p:nvPr userDrawn="1"/>
        </p:nvSpPr>
        <p:spPr>
          <a:xfrm>
            <a:off x="8435266" y="6383042"/>
            <a:ext cx="1677880" cy="329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865DCA-A94F-40A9-91E3-D44986CA6DEB}"/>
              </a:ext>
            </a:extLst>
          </p:cNvPr>
          <p:cNvSpPr/>
          <p:nvPr userDrawn="1"/>
        </p:nvSpPr>
        <p:spPr>
          <a:xfrm>
            <a:off x="9889724" y="1874669"/>
            <a:ext cx="2095130" cy="3968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49029-C541-884E-842B-F797D9463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29" y="69164"/>
            <a:ext cx="10929846" cy="1009651"/>
          </a:xfrm>
        </p:spPr>
        <p:txBody>
          <a:bodyPr/>
          <a:lstStyle>
            <a:lvl1pPr>
              <a:defRPr sz="3200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457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85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B5A53E-9330-9B44-A958-B134EC60CDB1}"/>
              </a:ext>
            </a:extLst>
          </p:cNvPr>
          <p:cNvSpPr/>
          <p:nvPr userDrawn="1"/>
        </p:nvSpPr>
        <p:spPr>
          <a:xfrm>
            <a:off x="0" y="0"/>
            <a:ext cx="4949687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59CE-0826-DE4A-806C-08B67B25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374" y="681034"/>
            <a:ext cx="6233550" cy="53165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64A345-F4C3-364D-986C-F0562AE8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4"/>
            <a:ext cx="3932237" cy="13763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734E7C-0B31-DE42-BF15-966B53B14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077" y="2236783"/>
            <a:ext cx="3932237" cy="3760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945EAF-EA73-4E44-A9C2-044146BF57AF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51B3DE-45D2-DD48-A116-BA2FC94F1531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4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DC57BB-A308-0B45-870B-1EE7038304B5}"/>
              </a:ext>
            </a:extLst>
          </p:cNvPr>
          <p:cNvSpPr/>
          <p:nvPr userDrawn="1"/>
        </p:nvSpPr>
        <p:spPr>
          <a:xfrm>
            <a:off x="0" y="0"/>
            <a:ext cx="4949687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CE000B-1FD0-3A4C-83DE-FCF6F942EEB0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C854FD-58D5-404B-A083-42287C72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4"/>
            <a:ext cx="3932237" cy="13763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8DBB8-5E93-BD41-AD10-D2EB49EB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7251" y="681035"/>
            <a:ext cx="6213671" cy="5316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6E5B1-9090-3444-BE46-D4C6A2CD2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077" y="2236783"/>
            <a:ext cx="3932237" cy="3760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4932B4-1E6E-8A4E-A7AD-977521C44B0D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934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6E9B56-0AD5-D74F-A4ED-1782E76387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46F50-6ADA-7642-80F4-F57FA728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51170-E968-2243-BFAD-1E89D0E7E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1077" y="1825625"/>
            <a:ext cx="10929846" cy="41719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0A46140-B89B-5446-80D4-07BF476DB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078498-9903-3649-82EA-51B5265C8514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488B91-C71E-4C45-B178-6D1D57D01DA2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3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1E2730-FAC5-9B41-913C-192D006C9E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8E2B8-6BE8-6541-B62D-E02A6E4EE8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32024" y="681034"/>
            <a:ext cx="2628900" cy="531654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7718A-9ABE-C34A-8584-6F2EACCE6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1076" y="681034"/>
            <a:ext cx="8148548" cy="53165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B115F6-B0E5-9740-B0CF-6942561D8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73426B-F9FF-664B-9EB8-1CE70220BCC6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F99D98B-9EED-1F4B-A1A3-3AF0DF85D283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00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077" y="1122363"/>
            <a:ext cx="10929846" cy="2387600"/>
          </a:xfrm>
        </p:spPr>
        <p:txBody>
          <a:bodyPr lIns="0" tIns="0" rIns="0" bIns="0" anchor="b">
            <a:noAutofit/>
          </a:bodyPr>
          <a:lstStyle>
            <a:lvl1pPr algn="l">
              <a:defRPr sz="8000" cap="all" spc="100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077" y="3602038"/>
            <a:ext cx="10929846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631077" y="5721180"/>
            <a:ext cx="10929847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7" y="5951623"/>
            <a:ext cx="2927350" cy="558800"/>
          </a:xfrm>
        </p:spPr>
        <p:txBody>
          <a:bodyPr/>
          <a:lstStyle>
            <a:lvl1pPr>
              <a:lnSpc>
                <a:spcPts val="16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5582857" y="5951623"/>
            <a:ext cx="356601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September 27, 2022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884202-7AC9-BF49-85D7-31CCC69BC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13627" y="5934877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95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36" t="3360" r="5234" b="12633"/>
          <a:stretch/>
        </p:blipFill>
        <p:spPr>
          <a:xfrm rot="16200000">
            <a:off x="6645875" y="1311875"/>
            <a:ext cx="6858000" cy="4234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077" y="1817715"/>
            <a:ext cx="6968328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077" y="2149831"/>
            <a:ext cx="6968328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7500"/>
              </a:lnSpc>
              <a:buNone/>
              <a:defRPr sz="72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631077" y="5721180"/>
            <a:ext cx="696832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08351" y="938501"/>
            <a:ext cx="613781" cy="61378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>
            <a:cxnSpLocks/>
          </p:cNvCxnSpPr>
          <p:nvPr userDrawn="1"/>
        </p:nvCxnSpPr>
        <p:spPr>
          <a:xfrm>
            <a:off x="4115241" y="-1"/>
            <a:ext cx="0" cy="737455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EEBCC6-D9C3-A04C-84D6-E0EAC530D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5951623"/>
            <a:ext cx="2927350" cy="558800"/>
          </a:xfrm>
        </p:spPr>
        <p:txBody>
          <a:bodyPr/>
          <a:lstStyle>
            <a:lvl1pPr>
              <a:lnSpc>
                <a:spcPts val="16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4033394" y="5951623"/>
            <a:ext cx="356601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September 27, 2022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FC52DB-FE29-9F44-ACD9-0B8D9DD097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6000"/>
          </a:blip>
          <a:stretch>
            <a:fillRect/>
          </a:stretch>
        </p:blipFill>
        <p:spPr>
          <a:xfrm>
            <a:off x="7957750" y="0"/>
            <a:ext cx="4234250" cy="15755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3C6CD4F-70BF-1741-88D8-6C949DA475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13627" y="252151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69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606C1A-1696-FC4B-B124-D1B2F748C4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87A99C2-D006-7B4A-A9B5-95ADA80644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51788" y="0"/>
            <a:ext cx="4240212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9284E53-FC4C-7340-BD49-917F3C715E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077" y="1817715"/>
            <a:ext cx="6968328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44D1F29-0709-D846-8057-850D0CFD2D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077" y="2149831"/>
            <a:ext cx="6968328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7500"/>
              </a:lnSpc>
              <a:buNone/>
              <a:defRPr sz="72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4E62E2-EB53-6F4E-8632-D0825C03377F}"/>
              </a:ext>
            </a:extLst>
          </p:cNvPr>
          <p:cNvCxnSpPr>
            <a:cxnSpLocks/>
          </p:cNvCxnSpPr>
          <p:nvPr userDrawn="1"/>
        </p:nvCxnSpPr>
        <p:spPr>
          <a:xfrm>
            <a:off x="631077" y="5721180"/>
            <a:ext cx="696832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F904C00-2501-A240-A211-5A9E144206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2055" y="5951623"/>
            <a:ext cx="2927350" cy="558800"/>
          </a:xfrm>
        </p:spPr>
        <p:txBody>
          <a:bodyPr/>
          <a:lstStyle>
            <a:lvl1pPr algn="r">
              <a:lnSpc>
                <a:spcPts val="16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  <a:p>
            <a:pPr lvl="0"/>
            <a:fld id="{1976A44C-969B-C046-938C-92CAE64EBF8B}" type="datetime4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February 4, 2020</a:t>
            </a:fld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3F7AD18-4CC1-8A44-9248-BBB9F707F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08351" y="938501"/>
            <a:ext cx="613781" cy="61378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5B0F37-8A3E-E84C-8654-43B2B7BD2310}"/>
              </a:ext>
            </a:extLst>
          </p:cNvPr>
          <p:cNvCxnSpPr>
            <a:cxnSpLocks/>
          </p:cNvCxnSpPr>
          <p:nvPr userDrawn="1"/>
        </p:nvCxnSpPr>
        <p:spPr>
          <a:xfrm>
            <a:off x="4115241" y="-1"/>
            <a:ext cx="0" cy="737455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D634FDA-3746-6B41-988E-BBB42F6493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1077" y="5943891"/>
            <a:ext cx="2251019" cy="68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36" t="3360" r="5234" b="12633"/>
          <a:stretch/>
        </p:blipFill>
        <p:spPr>
          <a:xfrm rot="16200000">
            <a:off x="6645875" y="1311875"/>
            <a:ext cx="6858000" cy="4234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4D8D6C-5D98-F743-8EB7-8DF6B4069F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7957750" y="0"/>
            <a:ext cx="4234250" cy="15755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9164" y="178654"/>
            <a:ext cx="1308100" cy="5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077" y="1817715"/>
            <a:ext cx="6968328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077" y="2149831"/>
            <a:ext cx="6968328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7500"/>
              </a:lnSpc>
              <a:buNone/>
              <a:defRPr sz="72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631077" y="5721180"/>
            <a:ext cx="696832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3808351" y="938501"/>
            <a:ext cx="613781" cy="61378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>
            <a:cxnSpLocks/>
          </p:cNvCxnSpPr>
          <p:nvPr userDrawn="1"/>
        </p:nvCxnSpPr>
        <p:spPr>
          <a:xfrm>
            <a:off x="4115241" y="-1"/>
            <a:ext cx="0" cy="737455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EEBCC6-D9C3-A04C-84D6-E0EAC530D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5951623"/>
            <a:ext cx="2927350" cy="558800"/>
          </a:xfrm>
        </p:spPr>
        <p:txBody>
          <a:bodyPr/>
          <a:lstStyle>
            <a:lvl1pPr>
              <a:lnSpc>
                <a:spcPts val="16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4033394" y="5951623"/>
            <a:ext cx="356601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September 27, 2022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08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7EDA7E-9600-A445-BD08-18A82ABED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1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3731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081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660081" y="5523468"/>
            <a:ext cx="81693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2D5FF7-C44F-5149-AC5F-9B7A8D72CC3D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4F63EC-E1EA-BE4A-B191-8E2DEBB1E7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13627" y="252150"/>
            <a:ext cx="2168449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69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D97C0F9-3EF1-024C-88FF-B7B3D56B3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38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5338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688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661688" y="5523468"/>
            <a:ext cx="661292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26DA4-655B-2946-B7D6-97ACB07E886D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A0B903-AEC6-4543-81EF-CD5D82545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983453" y="252151"/>
            <a:ext cx="1903750" cy="5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7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1A94636-0146-0046-B0D7-AD4443982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0175" y="1913708"/>
            <a:ext cx="311651" cy="2526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1415" y="2441401"/>
            <a:ext cx="5369170" cy="2082800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2500">
                <a:solidFill>
                  <a:srgbClr val="041E4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861679-0949-EB4A-ACE2-F1813F1B8F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38997" y="4765168"/>
            <a:ext cx="514008" cy="6415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474E5B-95CB-B24A-8FCA-CE564C84B7C5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8E89BD07-7D7D-2047-A586-7F58DB06EC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13627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42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82EF-BE4D-2C4A-90ED-7F7DB977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48" y="2405062"/>
            <a:ext cx="7427844" cy="2047875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1DEEE-00D9-3547-A8D8-3609E9FE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308" y="4541560"/>
            <a:ext cx="7426325" cy="2047875"/>
          </a:xfrm>
        </p:spPr>
        <p:txBody>
          <a:bodyPr/>
          <a:lstStyle>
            <a:lvl1pPr algn="l">
              <a:defRPr sz="24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71487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0123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C92A5-DF4E-C24D-B9DE-19C7EEB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BAFA2-8AAB-8B4F-B318-EAC660571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077" y="1825625"/>
            <a:ext cx="5388723" cy="4171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4FC53-7005-B64C-BB66-1342FF292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88722" cy="4171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980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6987C-2EB9-2942-8089-3DE20A495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730" y="1827467"/>
            <a:ext cx="5343845" cy="644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32A85-EE35-B140-B78F-679DA9C5E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730" y="2651379"/>
            <a:ext cx="5343845" cy="3334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123D3-0966-DC4E-8B5D-B251B3E6D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27467"/>
            <a:ext cx="5388723" cy="6445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B56AE-F12B-CF4B-82C1-EF534DC72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651379"/>
            <a:ext cx="5388723" cy="3334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84B8C4-93FE-BE41-BD44-E928DAE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7"/>
            <a:ext cx="10929846" cy="100965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835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9029-C541-884E-842B-F797D946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9463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00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B5A53E-9330-9B44-A958-B134EC60CDB1}"/>
              </a:ext>
            </a:extLst>
          </p:cNvPr>
          <p:cNvSpPr/>
          <p:nvPr userDrawn="1"/>
        </p:nvSpPr>
        <p:spPr>
          <a:xfrm>
            <a:off x="0" y="0"/>
            <a:ext cx="4949687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59CE-0826-DE4A-806C-08B67B25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374" y="681034"/>
            <a:ext cx="6233550" cy="53165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64A345-F4C3-364D-986C-F0562AE8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4"/>
            <a:ext cx="3932237" cy="13763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734E7C-0B31-DE42-BF15-966B53B14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077" y="2236783"/>
            <a:ext cx="3932237" cy="3760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1B3DE-45D2-DD48-A116-BA2FC94F1531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C9D060-3165-AA41-8985-233E5E9DFC06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33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9A22ECB-11B5-4F4A-89D0-421FF248BE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8AB85F5-7286-6F43-926B-7B9032079C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51788" y="0"/>
            <a:ext cx="4240212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58B64BF8-78C5-CC44-831E-C3431A079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077" y="5951623"/>
            <a:ext cx="1308100" cy="5588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551DDD23-8D35-B24A-BF62-D5DEF6724D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077" y="1817715"/>
            <a:ext cx="6968328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2A258986-B903-2549-814F-DFF150964A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077" y="2149831"/>
            <a:ext cx="6968328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7500"/>
              </a:lnSpc>
              <a:buNone/>
              <a:defRPr sz="72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D663B7D-6853-EA4A-B756-3F227E9F5FBA}"/>
              </a:ext>
            </a:extLst>
          </p:cNvPr>
          <p:cNvCxnSpPr>
            <a:cxnSpLocks/>
          </p:cNvCxnSpPr>
          <p:nvPr userDrawn="1"/>
        </p:nvCxnSpPr>
        <p:spPr>
          <a:xfrm>
            <a:off x="631077" y="5721180"/>
            <a:ext cx="6968328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81A0FBF0-143F-C04C-BD7F-A66B0F8A3C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2055" y="5951623"/>
            <a:ext cx="2927350" cy="558800"/>
          </a:xfrm>
        </p:spPr>
        <p:txBody>
          <a:bodyPr/>
          <a:lstStyle>
            <a:lvl1pPr algn="r">
              <a:lnSpc>
                <a:spcPts val="16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  <a:p>
            <a:pPr lvl="0"/>
            <a:fld id="{1976A44C-969B-C046-938C-92CAE64EBF8B}" type="datetime4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February 4, 2020</a:t>
            </a:fld>
            <a:endParaRPr lang="en-US" dirty="0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328CD46D-D840-A545-B313-07F7D837D4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08351" y="938501"/>
            <a:ext cx="613781" cy="613781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E93CF2-E75E-384C-9230-B872A6F4B166}"/>
              </a:ext>
            </a:extLst>
          </p:cNvPr>
          <p:cNvCxnSpPr>
            <a:cxnSpLocks/>
          </p:cNvCxnSpPr>
          <p:nvPr userDrawn="1"/>
        </p:nvCxnSpPr>
        <p:spPr>
          <a:xfrm>
            <a:off x="4115241" y="-1"/>
            <a:ext cx="0" cy="737455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321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DC57BB-A308-0B45-870B-1EE7038304B5}"/>
              </a:ext>
            </a:extLst>
          </p:cNvPr>
          <p:cNvSpPr/>
          <p:nvPr userDrawn="1"/>
        </p:nvSpPr>
        <p:spPr>
          <a:xfrm>
            <a:off x="0" y="0"/>
            <a:ext cx="4949687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854FD-58D5-404B-A083-42287C72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4"/>
            <a:ext cx="3932237" cy="13763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8DBB8-5E93-BD41-AD10-D2EB49EB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7251" y="681035"/>
            <a:ext cx="6213671" cy="5316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6E5B1-9090-3444-BE46-D4C6A2CD2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077" y="2236783"/>
            <a:ext cx="3932237" cy="3760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4932B4-1E6E-8A4E-A7AD-977521C44B0D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B25DE2-DBF8-5841-8C91-802DAA9FC83D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802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6E9B56-0AD5-D74F-A4ED-1782E76387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46F50-6ADA-7642-80F4-F57FA728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51170-E968-2243-BFAD-1E89D0E7E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1077" y="1825625"/>
            <a:ext cx="10929846" cy="41719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88B91-C71E-4C45-B178-6D1D57D01DA2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529A82-E849-5A40-AEBD-707A24B9B105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C26441F-3561-C34A-892B-8F8692CC2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3627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1E2730-FAC5-9B41-913C-192D006C9E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8E2B8-6BE8-6541-B62D-E02A6E4EE8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32024" y="681034"/>
            <a:ext cx="2628900" cy="531654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7718A-9ABE-C34A-8584-6F2EACCE6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1076" y="681034"/>
            <a:ext cx="8148548" cy="531654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99D98B-9EED-1F4B-A1A3-3AF0DF85D283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35B42C-D7A1-2E49-BF59-EB66DB737C89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A96C8DA0-7A60-4D45-BF95-3C29B1DD6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3627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47EDA7E-9600-A445-BD08-18A82ABED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31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3731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081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660081" y="5523468"/>
            <a:ext cx="81693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2D5FF7-C44F-5149-AC5F-9B7A8D72CC3D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7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tatue of a person&#10;&#10;Description automatically generated">
            <a:extLst>
              <a:ext uri="{FF2B5EF4-FFF2-40B4-BE49-F238E27FC236}">
                <a16:creationId xmlns:a16="http://schemas.microsoft.com/office/drawing/2014/main" id="{FD97C0F9-3EF1-024C-88FF-B7B3D56B3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38" y="2953265"/>
            <a:ext cx="6619274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6000" cap="all" spc="100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5338" y="4829176"/>
            <a:ext cx="6619274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688" y="2250002"/>
            <a:ext cx="6056313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100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661688" y="5523468"/>
            <a:ext cx="661292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26DA4-655B-2946-B7D6-97ACB07E886D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0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1A94636-0146-0046-B0D7-AD4443982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0175" y="1913708"/>
            <a:ext cx="311651" cy="2526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1415" y="2441401"/>
            <a:ext cx="5369170" cy="2082800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2500">
                <a:solidFill>
                  <a:srgbClr val="041E4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861679-0949-EB4A-ACE2-F1813F1B8F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38997" y="4765168"/>
            <a:ext cx="514008" cy="6415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1C24BF-56FC-984A-8CA4-0DBCCD3F76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CF4F52-B3A2-0B44-B09B-A58F030A762D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6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82EF-BE4D-2C4A-90ED-7F7DB977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48" y="2405062"/>
            <a:ext cx="7427844" cy="2047875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1DEEE-00D9-3547-A8D8-3609E9FE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308" y="4541560"/>
            <a:ext cx="7426325" cy="2047875"/>
          </a:xfrm>
        </p:spPr>
        <p:txBody>
          <a:bodyPr/>
          <a:lstStyle>
            <a:lvl1pPr algn="l">
              <a:defRPr sz="24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732252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0E5B-8DC0-E044-9132-AC479104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590C6-4722-A74C-972D-28213FD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77" y="1825625"/>
            <a:ext cx="10929846" cy="41719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68A5A7-0548-2242-AE24-78466B07E0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F1D4B-3EC8-AE4F-AA32-62C46DCEB558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31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C92A5-DF4E-C24D-B9DE-19C7EEB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BAFA2-8AAB-8B4F-B318-EAC660571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077" y="1825625"/>
            <a:ext cx="5388723" cy="4171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4FC53-7005-B64C-BB66-1342FF292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88722" cy="41719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04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8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5003AB-07D9-5240-A205-FE39790B468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8456227" y="2210702"/>
            <a:ext cx="3455828" cy="44509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5390DA-D1D6-7E49-B9D8-2D1C34A8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7"/>
            <a:ext cx="10929846" cy="1009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08D4E-93F0-F247-A40C-5CA7F6799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077" y="1825625"/>
            <a:ext cx="10929846" cy="4171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9C1CA5D-EB62-2C49-9297-45A57CCE751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03955" y="6102865"/>
            <a:ext cx="1308100" cy="558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203C94-477B-3D47-BBC2-BB5CBBA69127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9775372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9EFD0D-D923-A94B-A8CD-225E7FFE9649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67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5" r:id="rId3"/>
    <p:sldLayoutId id="2147483662" r:id="rId4"/>
    <p:sldLayoutId id="2147483661" r:id="rId5"/>
    <p:sldLayoutId id="2147483663" r:id="rId6"/>
    <p:sldLayoutId id="2147483664" r:id="rId7"/>
    <p:sldLayoutId id="2147483650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none" spc="100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95003AB-07D9-5240-A205-FE39790B468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8456227" y="2210702"/>
            <a:ext cx="3455828" cy="44509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5390DA-D1D6-7E49-B9D8-2D1C34A8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77" y="681037"/>
            <a:ext cx="10929846" cy="1009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08D4E-93F0-F247-A40C-5CA7F6799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077" y="1825625"/>
            <a:ext cx="10929846" cy="4171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203C94-477B-3D47-BBC2-BB5CBBA69127}"/>
              </a:ext>
            </a:extLst>
          </p:cNvPr>
          <p:cNvCxnSpPr>
            <a:cxnSpLocks/>
          </p:cNvCxnSpPr>
          <p:nvPr userDrawn="1"/>
        </p:nvCxnSpPr>
        <p:spPr>
          <a:xfrm>
            <a:off x="653731" y="6357554"/>
            <a:ext cx="8954964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9EFD0D-D923-A94B-A8CD-225E7FFE9649}"/>
              </a:ext>
            </a:extLst>
          </p:cNvPr>
          <p:cNvSpPr txBox="1"/>
          <p:nvPr userDrawn="1"/>
        </p:nvSpPr>
        <p:spPr>
          <a:xfrm>
            <a:off x="653731" y="6455392"/>
            <a:ext cx="26090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12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E39DDB-B06E-F14F-8ED9-24B8F461A29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713627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4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none" spc="100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aa.2022.12161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36784-D2C0-4973-B42B-DA2D61B5E961}"/>
              </a:ext>
            </a:extLst>
          </p:cNvPr>
          <p:cNvSpPr/>
          <p:nvPr/>
        </p:nvSpPr>
        <p:spPr>
          <a:xfrm>
            <a:off x="10235976" y="5630368"/>
            <a:ext cx="1505339" cy="1005028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DBC82A-07E4-4EDA-BA4C-416BB8919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01" y="5741292"/>
            <a:ext cx="1542662" cy="89876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DDB972-DCC5-4459-A619-37A6D319C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262" y="3498330"/>
            <a:ext cx="7749476" cy="1655762"/>
          </a:xfrm>
        </p:spPr>
        <p:txBody>
          <a:bodyPr/>
          <a:lstStyle/>
          <a:p>
            <a:pPr algn="ctr"/>
            <a:endParaRPr lang="en-US" sz="2400" dirty="0"/>
          </a:p>
          <a:p>
            <a:pPr algn="ctr"/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Stephen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Merriman</a:t>
            </a:r>
            <a:r>
              <a:rPr lang="en-US" sz="2400" u="sng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Dinesh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Chandra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Marc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Borowczak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Ali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Dhinojwala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David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Benko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3F3557-7950-412E-95FD-0FAE56D48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760" y="1190041"/>
            <a:ext cx="11712480" cy="238760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Simultaneous Determination of Additive Concentration in Rubber using ATR-FTIR Spectroscopy</a:t>
            </a:r>
          </a:p>
        </p:txBody>
      </p:sp>
      <p:pic>
        <p:nvPicPr>
          <p:cNvPr id="54278" name="Picture 6" descr="Download Goodyear Tire and Rubber Company Logo in SVG Vector or PNG File  Format - Logo.wine">
            <a:extLst>
              <a:ext uri="{FF2B5EF4-FFF2-40B4-BE49-F238E27FC236}">
                <a16:creationId xmlns:a16="http://schemas.microsoft.com/office/drawing/2014/main" id="{77CB3E6B-A4A9-30F3-3B0D-A6CBE69A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4" y="5504540"/>
            <a:ext cx="2340468" cy="156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3A6D24-4E61-F0A0-7A05-7E18635A201D}"/>
              </a:ext>
            </a:extLst>
          </p:cNvPr>
          <p:cNvSpPr txBox="1"/>
          <p:nvPr/>
        </p:nvSpPr>
        <p:spPr>
          <a:xfrm>
            <a:off x="4649694" y="65439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School of Polymer Science and Polymer Engineering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2B220-BEA9-774F-3C27-5634AD8A4CCE}"/>
              </a:ext>
            </a:extLst>
          </p:cNvPr>
          <p:cNvSpPr txBox="1"/>
          <p:nvPr/>
        </p:nvSpPr>
        <p:spPr>
          <a:xfrm>
            <a:off x="6499225" y="5833009"/>
            <a:ext cx="23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7AC6D-6E21-41BF-734B-22D2E8178D4E}"/>
              </a:ext>
            </a:extLst>
          </p:cNvPr>
          <p:cNvSpPr txBox="1"/>
          <p:nvPr/>
        </p:nvSpPr>
        <p:spPr>
          <a:xfrm>
            <a:off x="9891945" y="5854989"/>
            <a:ext cx="23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5678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8643-C0A5-F0E8-5E56-C137E10C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99" y="2596704"/>
            <a:ext cx="10929846" cy="1009651"/>
          </a:xfrm>
        </p:spPr>
        <p:txBody>
          <a:bodyPr/>
          <a:lstStyle/>
          <a:p>
            <a:pPr algn="ctr"/>
            <a:r>
              <a:rPr lang="en-US" dirty="0"/>
              <a:t>Supplemental Slides</a:t>
            </a:r>
          </a:p>
        </p:txBody>
      </p:sp>
    </p:spTree>
    <p:extLst>
      <p:ext uri="{BB962C8B-B14F-4D97-AF65-F5344CB8AC3E}">
        <p14:creationId xmlns:p14="http://schemas.microsoft.com/office/powerpoint/2010/main" val="2043558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3A2D5-EC3E-BCC9-C0C0-E3E2B751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IR absorption-based quantification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7691C6-2209-171A-56D8-C2501A3E5DAE}"/>
              </a:ext>
            </a:extLst>
          </p:cNvPr>
          <p:cNvSpPr/>
          <p:nvPr/>
        </p:nvSpPr>
        <p:spPr>
          <a:xfrm>
            <a:off x="635168" y="5620871"/>
            <a:ext cx="39699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</a:rPr>
              <a:t>Mayerhöfer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</a:rPr>
              <a:t>, T. G., et al.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</a:rPr>
              <a:t>ChemPhysChem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ea typeface="Calibri" panose="020F0502020204030204" pitchFamily="34" charset="0"/>
              </a:rPr>
              <a:t>2016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</a:rPr>
              <a:t>, 17, 1-9. </a:t>
            </a:r>
            <a:endParaRPr lang="en-US" sz="1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5084E5-88A1-087E-BB9D-1F0F180A2AD8}"/>
              </a:ext>
            </a:extLst>
          </p:cNvPr>
          <p:cNvSpPr/>
          <p:nvPr/>
        </p:nvSpPr>
        <p:spPr>
          <a:xfrm>
            <a:off x="637897" y="5918615"/>
            <a:ext cx="42329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</a:rPr>
              <a:t>Mayerhöfer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</a:rPr>
              <a:t>, T. G., et al.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</a:rPr>
              <a:t>ChemPhysChem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ea typeface="Calibri" panose="020F0502020204030204" pitchFamily="34" charset="0"/>
              </a:rPr>
              <a:t>2020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</a:rPr>
              <a:t>21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</a:rPr>
              <a:t>, 2029-2046. </a:t>
            </a:r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6053C-53C6-3DFC-08B9-5BB0E0ECB877}"/>
              </a:ext>
            </a:extLst>
          </p:cNvPr>
          <p:cNvSpPr txBox="1"/>
          <p:nvPr/>
        </p:nvSpPr>
        <p:spPr>
          <a:xfrm>
            <a:off x="637897" y="1237129"/>
            <a:ext cx="11034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Antidegradents of similar chemical structure show similar spectral signatures and overlapping peaks.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Beer’s law is highly idealized: not applicable in general to all systems.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Especially true for larger absorbance and samples with non-homogenous optical properties       (i.e., complex refractive index).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C7B7F-8AD6-6F79-D4F3-AB1ECE8A6E0C}"/>
              </a:ext>
            </a:extLst>
          </p:cNvPr>
          <p:cNvGrpSpPr/>
          <p:nvPr/>
        </p:nvGrpSpPr>
        <p:grpSpPr>
          <a:xfrm>
            <a:off x="5458756" y="3871109"/>
            <a:ext cx="3724846" cy="2437270"/>
            <a:chOff x="7459638" y="2569234"/>
            <a:chExt cx="4558397" cy="29826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B31116-14E5-5BAD-17F1-9DAEABF9F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59638" y="2569234"/>
              <a:ext cx="4558397" cy="263061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3A087F-AE85-560B-C94F-CAEACA54E987}"/>
                </a:ext>
              </a:extLst>
            </p:cNvPr>
            <p:cNvSpPr txBox="1"/>
            <p:nvPr/>
          </p:nvSpPr>
          <p:spPr>
            <a:xfrm>
              <a:off x="8999817" y="5231766"/>
              <a:ext cx="1964765" cy="32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Concentration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05D26F-1A41-64AA-9333-B5AE72C3DCBE}"/>
              </a:ext>
            </a:extLst>
          </p:cNvPr>
          <p:cNvGrpSpPr/>
          <p:nvPr/>
        </p:nvGrpSpPr>
        <p:grpSpPr>
          <a:xfrm>
            <a:off x="1570631" y="1673026"/>
            <a:ext cx="2577040" cy="1433693"/>
            <a:chOff x="179295" y="2636968"/>
            <a:chExt cx="3240024" cy="1802533"/>
          </a:xfrm>
        </p:grpSpPr>
        <p:pic>
          <p:nvPicPr>
            <p:cNvPr id="10" name="Picture 9" descr="Diagram, schematic&#10;&#10;Description automatically generated">
              <a:extLst>
                <a:ext uri="{FF2B5EF4-FFF2-40B4-BE49-F238E27FC236}">
                  <a16:creationId xmlns:a16="http://schemas.microsoft.com/office/drawing/2014/main" id="{D91F883A-42C3-3603-2F2C-65789E5B1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524"/>
            <a:stretch/>
          </p:blipFill>
          <p:spPr>
            <a:xfrm>
              <a:off x="179295" y="2636968"/>
              <a:ext cx="3240024" cy="1802533"/>
            </a:xfrm>
            <a:prstGeom prst="rect">
              <a:avLst/>
            </a:prstGeom>
          </p:spPr>
        </p:pic>
        <p:pic>
          <p:nvPicPr>
            <p:cNvPr id="11" name="Picture 10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0C0E05B8-C639-253E-91E1-CA596CCA7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422" r="65821"/>
            <a:stretch/>
          </p:blipFill>
          <p:spPr>
            <a:xfrm>
              <a:off x="615711" y="3000221"/>
              <a:ext cx="1035314" cy="56640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B2E039-F1D8-E2BD-5135-D887A4142760}"/>
              </a:ext>
            </a:extLst>
          </p:cNvPr>
          <p:cNvGrpSpPr/>
          <p:nvPr/>
        </p:nvGrpSpPr>
        <p:grpSpPr>
          <a:xfrm>
            <a:off x="4295030" y="1673026"/>
            <a:ext cx="2521437" cy="1376690"/>
            <a:chOff x="3708012" y="2476694"/>
            <a:chExt cx="3240024" cy="1769035"/>
          </a:xfrm>
        </p:grpSpPr>
        <p:pic>
          <p:nvPicPr>
            <p:cNvPr id="13" name="Picture 12" descr="Diagram, schematic&#10;&#10;Description automatically generated">
              <a:extLst>
                <a:ext uri="{FF2B5EF4-FFF2-40B4-BE49-F238E27FC236}">
                  <a16:creationId xmlns:a16="http://schemas.microsoft.com/office/drawing/2014/main" id="{8A732F28-6AAA-FE6D-076E-B2D83C775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411" b="35716"/>
            <a:stretch/>
          </p:blipFill>
          <p:spPr>
            <a:xfrm>
              <a:off x="3708012" y="2476694"/>
              <a:ext cx="3240024" cy="1769035"/>
            </a:xfrm>
            <a:prstGeom prst="rect">
              <a:avLst/>
            </a:prstGeom>
          </p:spPr>
        </p:pic>
        <p:pic>
          <p:nvPicPr>
            <p:cNvPr id="14" name="Picture 13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4F3C8451-AAB6-D3D3-8760-3A8FBB1A3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773" t="17357" r="25818"/>
            <a:stretch/>
          </p:blipFill>
          <p:spPr>
            <a:xfrm>
              <a:off x="4106488" y="2813106"/>
              <a:ext cx="1172555" cy="62420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C7F3DC-549E-14B6-03FE-5BD6C784622C}"/>
              </a:ext>
            </a:extLst>
          </p:cNvPr>
          <p:cNvGrpSpPr/>
          <p:nvPr/>
        </p:nvGrpSpPr>
        <p:grpSpPr>
          <a:xfrm>
            <a:off x="6963826" y="1672310"/>
            <a:ext cx="2596170" cy="1588001"/>
            <a:chOff x="5987258" y="4661647"/>
            <a:chExt cx="3240024" cy="1981828"/>
          </a:xfrm>
        </p:grpSpPr>
        <p:pic>
          <p:nvPicPr>
            <p:cNvPr id="16" name="Picture 15" descr="Diagram, schematic&#10;&#10;Description automatically generated">
              <a:extLst>
                <a:ext uri="{FF2B5EF4-FFF2-40B4-BE49-F238E27FC236}">
                  <a16:creationId xmlns:a16="http://schemas.microsoft.com/office/drawing/2014/main" id="{435496E5-D968-DAB4-A53A-2FFC081E2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294"/>
            <a:stretch/>
          </p:blipFill>
          <p:spPr>
            <a:xfrm>
              <a:off x="5987258" y="4661647"/>
              <a:ext cx="3240024" cy="1981828"/>
            </a:xfrm>
            <a:prstGeom prst="rect">
              <a:avLst/>
            </a:prstGeom>
          </p:spPr>
        </p:pic>
        <p:pic>
          <p:nvPicPr>
            <p:cNvPr id="17" name="Picture 16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0AD66B80-0A74-FE86-F721-A0A2DCD8A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032" t="16199"/>
            <a:stretch/>
          </p:blipFill>
          <p:spPr>
            <a:xfrm>
              <a:off x="6376896" y="4968174"/>
              <a:ext cx="804224" cy="618303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C5DDE90-40BD-EBE2-221F-E65810527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871" y="3047621"/>
            <a:ext cx="935129" cy="1883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567279-5CE9-B88E-8C21-5D6E15E02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309" y="3071940"/>
            <a:ext cx="935129" cy="1883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B24E14-6C18-DD2D-29C0-9B54F33EC5DB}"/>
              </a:ext>
            </a:extLst>
          </p:cNvPr>
          <p:cNvSpPr txBox="1"/>
          <p:nvPr/>
        </p:nvSpPr>
        <p:spPr>
          <a:xfrm>
            <a:off x="4243823" y="6477598"/>
            <a:ext cx="6931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Merriman, S. et al. </a:t>
            </a:r>
            <a:r>
              <a:rPr lang="en-US" sz="1400" i="1" dirty="0" err="1"/>
              <a:t>Spectrochim</a:t>
            </a:r>
            <a:r>
              <a:rPr lang="en-US" sz="1400" i="1" dirty="0"/>
              <a:t>. Acta A Mol. </a:t>
            </a:r>
            <a:r>
              <a:rPr lang="en-US" sz="1400" i="1" dirty="0" err="1"/>
              <a:t>Biomol</a:t>
            </a:r>
            <a:r>
              <a:rPr lang="en-US" sz="1400" i="1" dirty="0"/>
              <a:t>. </a:t>
            </a:r>
            <a:r>
              <a:rPr lang="en-US" sz="1400" dirty="0"/>
              <a:t>281 (121614)</a:t>
            </a:r>
            <a:r>
              <a:rPr lang="en-US" sz="1400" i="1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699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7D741-9532-B0BE-AA80-FA96140B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Rubber Formulations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DD9C1-C23E-205A-8F72-373FD9EE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21" y="1847629"/>
            <a:ext cx="6677957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91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CADE-69C3-ACAC-53D2-C406E86E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81EABE-129B-D236-764B-B173047D6F27}"/>
              </a:ext>
            </a:extLst>
          </p:cNvPr>
          <p:cNvSpPr txBox="1"/>
          <p:nvPr/>
        </p:nvSpPr>
        <p:spPr>
          <a:xfrm>
            <a:off x="6291798" y="5777071"/>
            <a:ext cx="4977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Anthoine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B.H.;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Ignatz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-Hoover, T.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Int.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Polym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 Sci. Technol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32 (11) 1-13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8191D-1E6B-07BD-03AD-081250B6C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283" y="3269410"/>
            <a:ext cx="5718755" cy="2385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0D66C9-4A57-AD3C-10B4-F873A4374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122" y="677787"/>
            <a:ext cx="4266679" cy="2294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1E4298-73EB-AA69-229B-F7DE7567FBB6}"/>
              </a:ext>
            </a:extLst>
          </p:cNvPr>
          <p:cNvSpPr txBox="1"/>
          <p:nvPr/>
        </p:nvSpPr>
        <p:spPr>
          <a:xfrm>
            <a:off x="245129" y="1078815"/>
            <a:ext cx="59255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Tracking additives (curing agents, antioxidants, antiozonants, etc.) between rubber compounds and throughout a tire is necessary to assess and optimize performance.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Experimentally monitoring additive concentrations is difficult and time consuming.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Component isolation and extraction.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Preferred method: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 additive concentrations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rubber.</a:t>
            </a:r>
          </a:p>
        </p:txBody>
      </p:sp>
    </p:spTree>
    <p:extLst>
      <p:ext uri="{BB962C8B-B14F-4D97-AF65-F5344CB8AC3E}">
        <p14:creationId xmlns:p14="http://schemas.microsoft.com/office/powerpoint/2010/main" val="152690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CF4F3-031A-B75D-2E35-15C8EFAF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Attenuated Total Reflectance (ATR) Infrared (IR) Spectroscopy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B32803-3390-E8DA-0A23-C4E7E0DF7112}"/>
              </a:ext>
            </a:extLst>
          </p:cNvPr>
          <p:cNvGrpSpPr/>
          <p:nvPr/>
        </p:nvGrpSpPr>
        <p:grpSpPr>
          <a:xfrm>
            <a:off x="331011" y="1143946"/>
            <a:ext cx="5787787" cy="1521345"/>
            <a:chOff x="5826144" y="1070768"/>
            <a:chExt cx="5787787" cy="15213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200F131-1CEF-810B-D05C-86B2A3B906B8}"/>
                </a:ext>
              </a:extLst>
            </p:cNvPr>
            <p:cNvGrpSpPr/>
            <p:nvPr/>
          </p:nvGrpSpPr>
          <p:grpSpPr>
            <a:xfrm>
              <a:off x="7817069" y="1070768"/>
              <a:ext cx="3796862" cy="1521345"/>
              <a:chOff x="7556938" y="1039237"/>
              <a:chExt cx="3796862" cy="152134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528B3B1-C085-3D7D-E660-2BD6D2C1D53C}"/>
                  </a:ext>
                </a:extLst>
              </p:cNvPr>
              <p:cNvGrpSpPr/>
              <p:nvPr/>
            </p:nvGrpSpPr>
            <p:grpSpPr>
              <a:xfrm>
                <a:off x="7556938" y="1039237"/>
                <a:ext cx="3796862" cy="1386673"/>
                <a:chOff x="3145221" y="818520"/>
                <a:chExt cx="3796862" cy="1386673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08BEAE7-9E24-790C-9514-ACF9AED0B01D}"/>
                    </a:ext>
                  </a:extLst>
                </p:cNvPr>
                <p:cNvSpPr/>
                <p:nvPr/>
              </p:nvSpPr>
              <p:spPr>
                <a:xfrm>
                  <a:off x="4493173" y="1411014"/>
                  <a:ext cx="212835" cy="677917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Arrow: Right 8">
                  <a:extLst>
                    <a:ext uri="{FF2B5EF4-FFF2-40B4-BE49-F238E27FC236}">
                      <a16:creationId xmlns:a16="http://schemas.microsoft.com/office/drawing/2014/main" id="{7F88AE84-0033-FFB9-16CF-CA29C23848E2}"/>
                    </a:ext>
                  </a:extLst>
                </p:cNvPr>
                <p:cNvSpPr/>
                <p:nvPr/>
              </p:nvSpPr>
              <p:spPr>
                <a:xfrm>
                  <a:off x="3145221" y="1622034"/>
                  <a:ext cx="1332186" cy="206766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19D70FC-8E84-565E-C867-1B1FA4C8E982}"/>
                    </a:ext>
                  </a:extLst>
                </p:cNvPr>
                <p:cNvSpPr txBox="1"/>
                <p:nvPr/>
              </p:nvSpPr>
              <p:spPr>
                <a:xfrm>
                  <a:off x="3358055" y="1050011"/>
                  <a:ext cx="906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FF0000"/>
                      </a:solidFill>
                    </a:rPr>
                    <a:t>IR Light Input</a:t>
                  </a:r>
                </a:p>
              </p:txBody>
            </p:sp>
            <p:sp>
              <p:nvSpPr>
                <p:cNvPr id="11" name="Arrow: Right 10">
                  <a:extLst>
                    <a:ext uri="{FF2B5EF4-FFF2-40B4-BE49-F238E27FC236}">
                      <a16:creationId xmlns:a16="http://schemas.microsoft.com/office/drawing/2014/main" id="{EEB4A898-2368-2308-4353-9172A4EAE9C6}"/>
                    </a:ext>
                  </a:extLst>
                </p:cNvPr>
                <p:cNvSpPr/>
                <p:nvPr/>
              </p:nvSpPr>
              <p:spPr>
                <a:xfrm>
                  <a:off x="4787464" y="1622034"/>
                  <a:ext cx="1332186" cy="206766"/>
                </a:xfrm>
                <a:prstGeom prst="rightArrow">
                  <a:avLst/>
                </a:prstGeom>
                <a:solidFill>
                  <a:srgbClr val="FF0000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C8CAC2-ED99-459E-5BB6-E2BD247C2BC6}"/>
                    </a:ext>
                  </a:extLst>
                </p:cNvPr>
                <p:cNvSpPr txBox="1"/>
                <p:nvPr/>
              </p:nvSpPr>
              <p:spPr>
                <a:xfrm>
                  <a:off x="5000298" y="1050010"/>
                  <a:ext cx="906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FF0000"/>
                      </a:solidFill>
                    </a:rPr>
                    <a:t>IR Light Output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15A2E275-E28F-F5AB-0174-CF85995322EA}"/>
                    </a:ext>
                  </a:extLst>
                </p:cNvPr>
                <p:cNvSpPr/>
                <p:nvPr/>
              </p:nvSpPr>
              <p:spPr>
                <a:xfrm>
                  <a:off x="6114099" y="1397239"/>
                  <a:ext cx="171088" cy="646331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4EB75B5-A048-25F4-3C35-E93463A65546}"/>
                    </a:ext>
                  </a:extLst>
                </p:cNvPr>
                <p:cNvSpPr/>
                <p:nvPr/>
              </p:nvSpPr>
              <p:spPr>
                <a:xfrm>
                  <a:off x="6285187" y="1235614"/>
                  <a:ext cx="212835" cy="96957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755DFF5-6160-BDF0-932E-36B72AD0C897}"/>
                    </a:ext>
                  </a:extLst>
                </p:cNvPr>
                <p:cNvSpPr txBox="1"/>
                <p:nvPr/>
              </p:nvSpPr>
              <p:spPr>
                <a:xfrm>
                  <a:off x="5841125" y="818520"/>
                  <a:ext cx="11009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rPr>
                    <a:t>Detector</a:t>
                  </a: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1195EE-433D-D671-86ED-126573689121}"/>
                  </a:ext>
                </a:extLst>
              </p:cNvPr>
              <p:cNvSpPr txBox="1"/>
              <p:nvPr/>
            </p:nvSpPr>
            <p:spPr>
              <a:xfrm>
                <a:off x="8460828" y="2191250"/>
                <a:ext cx="1100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92D050"/>
                    </a:solidFill>
                  </a:rPr>
                  <a:t>Sample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74A033-FD29-E928-77F4-6DD1F820F76B}"/>
                </a:ext>
              </a:extLst>
            </p:cNvPr>
            <p:cNvSpPr txBox="1"/>
            <p:nvPr/>
          </p:nvSpPr>
          <p:spPr>
            <a:xfrm>
              <a:off x="5826144" y="1486922"/>
              <a:ext cx="20946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Conventional / Transmission FT-IR Spectroscopy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7EED14-BCB1-2C23-C89A-6A62EE597040}"/>
              </a:ext>
            </a:extLst>
          </p:cNvPr>
          <p:cNvGrpSpPr/>
          <p:nvPr/>
        </p:nvGrpSpPr>
        <p:grpSpPr>
          <a:xfrm>
            <a:off x="543393" y="3011731"/>
            <a:ext cx="5617287" cy="2221982"/>
            <a:chOff x="5807457" y="3283872"/>
            <a:chExt cx="5617287" cy="22219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21B61BF-AD22-A9F9-7535-869867C00B6A}"/>
                </a:ext>
              </a:extLst>
            </p:cNvPr>
            <p:cNvGrpSpPr/>
            <p:nvPr/>
          </p:nvGrpSpPr>
          <p:grpSpPr>
            <a:xfrm>
              <a:off x="7756569" y="3283872"/>
              <a:ext cx="3668175" cy="2221982"/>
              <a:chOff x="7625224" y="2963543"/>
              <a:chExt cx="3668175" cy="222198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28DD2C1-4F72-B9A8-C272-175DBE801FE1}"/>
                  </a:ext>
                </a:extLst>
              </p:cNvPr>
              <p:cNvGrpSpPr/>
              <p:nvPr/>
            </p:nvGrpSpPr>
            <p:grpSpPr>
              <a:xfrm>
                <a:off x="7625224" y="2963543"/>
                <a:ext cx="3668175" cy="2221982"/>
                <a:chOff x="7668251" y="2728536"/>
                <a:chExt cx="3668175" cy="2221982"/>
              </a:xfrm>
            </p:grpSpPr>
            <p:sp>
              <p:nvSpPr>
                <p:cNvPr id="21" name="Isosceles Triangle 20">
                  <a:extLst>
                    <a:ext uri="{FF2B5EF4-FFF2-40B4-BE49-F238E27FC236}">
                      <a16:creationId xmlns:a16="http://schemas.microsoft.com/office/drawing/2014/main" id="{C5343DC1-E712-BDCF-8292-28B103672B1E}"/>
                    </a:ext>
                  </a:extLst>
                </p:cNvPr>
                <p:cNvSpPr/>
                <p:nvPr/>
              </p:nvSpPr>
              <p:spPr>
                <a:xfrm rot="10800000">
                  <a:off x="8766940" y="3315620"/>
                  <a:ext cx="1008993" cy="836888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710F26C-8C81-CC4A-D8FA-571CC9E967FD}"/>
                    </a:ext>
                  </a:extLst>
                </p:cNvPr>
                <p:cNvSpPr/>
                <p:nvPr/>
              </p:nvSpPr>
              <p:spPr>
                <a:xfrm rot="5400000">
                  <a:off x="9132753" y="2210112"/>
                  <a:ext cx="277368" cy="1949669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C26D2D3-838E-9EE2-AD28-F720CB9D3166}"/>
                    </a:ext>
                  </a:extLst>
                </p:cNvPr>
                <p:cNvSpPr txBox="1"/>
                <p:nvPr/>
              </p:nvSpPr>
              <p:spPr>
                <a:xfrm>
                  <a:off x="8720959" y="2728536"/>
                  <a:ext cx="11009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92D050"/>
                      </a:solidFill>
                    </a:rPr>
                    <a:t>Sample</a:t>
                  </a:r>
                </a:p>
              </p:txBody>
            </p:sp>
            <p:sp>
              <p:nvSpPr>
                <p:cNvPr id="24" name="Arrow: Right 23">
                  <a:extLst>
                    <a:ext uri="{FF2B5EF4-FFF2-40B4-BE49-F238E27FC236}">
                      <a16:creationId xmlns:a16="http://schemas.microsoft.com/office/drawing/2014/main" id="{AB392EF6-16A6-FD74-9016-671001ADBC04}"/>
                    </a:ext>
                  </a:extLst>
                </p:cNvPr>
                <p:cNvSpPr/>
                <p:nvPr/>
              </p:nvSpPr>
              <p:spPr>
                <a:xfrm rot="18795482">
                  <a:off x="8162262" y="3728529"/>
                  <a:ext cx="1332186" cy="206766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Arrow: Right 24">
                  <a:extLst>
                    <a:ext uri="{FF2B5EF4-FFF2-40B4-BE49-F238E27FC236}">
                      <a16:creationId xmlns:a16="http://schemas.microsoft.com/office/drawing/2014/main" id="{17D35579-B230-690A-06D3-845692E38B2D}"/>
                    </a:ext>
                  </a:extLst>
                </p:cNvPr>
                <p:cNvSpPr/>
                <p:nvPr/>
              </p:nvSpPr>
              <p:spPr>
                <a:xfrm rot="2688785">
                  <a:off x="9137098" y="3728529"/>
                  <a:ext cx="1332186" cy="206766"/>
                </a:xfrm>
                <a:prstGeom prst="rightArrow">
                  <a:avLst/>
                </a:prstGeom>
                <a:solidFill>
                  <a:srgbClr val="FF0000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C397EE6A-DAA3-CA42-408C-2A2FEE2DB07D}"/>
                    </a:ext>
                  </a:extLst>
                </p:cNvPr>
                <p:cNvSpPr/>
                <p:nvPr/>
              </p:nvSpPr>
              <p:spPr>
                <a:xfrm rot="2670095">
                  <a:off x="10268657" y="4067822"/>
                  <a:ext cx="171088" cy="646331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50F3D62-5816-B9D1-13E6-CAC06053BF8C}"/>
                    </a:ext>
                  </a:extLst>
                </p:cNvPr>
                <p:cNvSpPr/>
                <p:nvPr/>
              </p:nvSpPr>
              <p:spPr>
                <a:xfrm rot="2670095">
                  <a:off x="10340976" y="3980939"/>
                  <a:ext cx="212835" cy="96957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9445CC8-439B-D7A3-BCBA-88CDF443752A}"/>
                    </a:ext>
                  </a:extLst>
                </p:cNvPr>
                <p:cNvSpPr txBox="1"/>
                <p:nvPr/>
              </p:nvSpPr>
              <p:spPr>
                <a:xfrm>
                  <a:off x="10235468" y="3723016"/>
                  <a:ext cx="11009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rPr>
                    <a:t>Detector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516BA02-780A-6ADE-B6A0-856F4AA453BE}"/>
                    </a:ext>
                  </a:extLst>
                </p:cNvPr>
                <p:cNvSpPr txBox="1"/>
                <p:nvPr/>
              </p:nvSpPr>
              <p:spPr>
                <a:xfrm>
                  <a:off x="7668251" y="3661545"/>
                  <a:ext cx="906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FF0000"/>
                      </a:solidFill>
                    </a:rPr>
                    <a:t>IR Light Input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EF8E23-0081-0AE9-5670-1440F3E55926}"/>
                  </a:ext>
                </a:extLst>
              </p:cNvPr>
              <p:cNvSpPr txBox="1"/>
              <p:nvPr/>
            </p:nvSpPr>
            <p:spPr>
              <a:xfrm>
                <a:off x="8787499" y="4362182"/>
                <a:ext cx="8846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Crystal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6B40A7-6F73-28D1-ACE7-241F37B0874C}"/>
                </a:ext>
              </a:extLst>
            </p:cNvPr>
            <p:cNvSpPr txBox="1"/>
            <p:nvPr/>
          </p:nvSpPr>
          <p:spPr>
            <a:xfrm>
              <a:off x="5807457" y="3369637"/>
              <a:ext cx="20946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Attenuated Total Reflectance (ATR) FT-IR Spectroscopy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08719F-1CA3-8E52-63E5-043F0104EC24}"/>
              </a:ext>
            </a:extLst>
          </p:cNvPr>
          <p:cNvGrpSpPr/>
          <p:nvPr/>
        </p:nvGrpSpPr>
        <p:grpSpPr>
          <a:xfrm>
            <a:off x="4295657" y="1132447"/>
            <a:ext cx="9400988" cy="4992236"/>
            <a:chOff x="4487767" y="1429462"/>
            <a:chExt cx="9400988" cy="499223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51CE4CB-E3CD-A95F-B5C4-13D2A192C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0024" y="3425307"/>
              <a:ext cx="5007532" cy="27009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CCE32E-9BB8-0583-F6F1-D9CF035F6995}"/>
                </a:ext>
              </a:extLst>
            </p:cNvPr>
            <p:cNvSpPr txBox="1"/>
            <p:nvPr/>
          </p:nvSpPr>
          <p:spPr>
            <a:xfrm>
              <a:off x="4487767" y="6160088"/>
              <a:ext cx="940098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effectLst/>
                </a:rPr>
                <a:t>Spectral Database. https://spectrabase.com/spectrum/3gHGPFgWrKC</a:t>
              </a:r>
            </a:p>
          </p:txBody>
        </p:sp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C102FD32-0843-F5F1-DAC1-0C726D4BA9B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8518848"/>
                </p:ext>
              </p:extLst>
            </p:nvPr>
          </p:nvGraphicFramePr>
          <p:xfrm>
            <a:off x="8527676" y="1840123"/>
            <a:ext cx="1217239" cy="13848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795130" imgH="905011" progId="ChemDraw.Document.6.0">
                    <p:embed/>
                  </p:oleObj>
                </mc:Choice>
                <mc:Fallback>
                  <p:oleObj name="CS ChemDraw Drawing" r:id="rId4" imgW="795130" imgH="905011" progId="ChemDraw.Document.6.0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C102FD32-0843-F5F1-DAC1-0C726D4BA9B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527676" y="1840123"/>
                          <a:ext cx="1217239" cy="13848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B8BC8E-60E8-70E3-C38A-4864DF487147}"/>
                </a:ext>
              </a:extLst>
            </p:cNvPr>
            <p:cNvSpPr txBox="1"/>
            <p:nvPr/>
          </p:nvSpPr>
          <p:spPr>
            <a:xfrm>
              <a:off x="8427005" y="1429462"/>
              <a:ext cx="1383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Methanol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E7C8AB3-DC8C-2BCA-08A7-C9046A9ECFA2}"/>
                </a:ext>
              </a:extLst>
            </p:cNvPr>
            <p:cNvSpPr/>
            <p:nvPr/>
          </p:nvSpPr>
          <p:spPr>
            <a:xfrm>
              <a:off x="8882144" y="2825207"/>
              <a:ext cx="612234" cy="586940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D921A30-0C8E-9F11-E287-D7B3ECCCC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8576" y="3312335"/>
              <a:ext cx="848671" cy="5397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89CAE22-C0DB-2559-569B-A7AC4E0944F9}"/>
                </a:ext>
              </a:extLst>
            </p:cNvPr>
            <p:cNvSpPr/>
            <p:nvPr/>
          </p:nvSpPr>
          <p:spPr>
            <a:xfrm rot="19381822">
              <a:off x="8921993" y="2213492"/>
              <a:ext cx="915908" cy="40778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3E29039-F586-B422-1965-BE05F10FED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6706" y="2695414"/>
              <a:ext cx="449343" cy="1384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ight Brace 38">
              <a:extLst>
                <a:ext uri="{FF2B5EF4-FFF2-40B4-BE49-F238E27FC236}">
                  <a16:creationId xmlns:a16="http://schemas.microsoft.com/office/drawing/2014/main" id="{B67345A9-7B65-008E-D607-406903FF26F0}"/>
                </a:ext>
              </a:extLst>
            </p:cNvPr>
            <p:cNvSpPr/>
            <p:nvPr/>
          </p:nvSpPr>
          <p:spPr>
            <a:xfrm rot="16200000">
              <a:off x="8404146" y="3993001"/>
              <a:ext cx="45719" cy="354818"/>
            </a:xfrm>
            <a:prstGeom prst="rightBrac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340E4EB-A42D-7CD4-7B8F-211EC2A2DB6E}"/>
              </a:ext>
            </a:extLst>
          </p:cNvPr>
          <p:cNvSpPr txBox="1"/>
          <p:nvPr/>
        </p:nvSpPr>
        <p:spPr>
          <a:xfrm>
            <a:off x="6589268" y="5898747"/>
            <a:ext cx="48137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effectLst/>
              </a:rPr>
              <a:t>Spectral Database. https://spectrabase.com/spectrum/3gHGPFgWrKC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C08CCD-9607-6C8D-1D57-624D838F3E5F}"/>
              </a:ext>
            </a:extLst>
          </p:cNvPr>
          <p:cNvGrpSpPr/>
          <p:nvPr/>
        </p:nvGrpSpPr>
        <p:grpSpPr>
          <a:xfrm>
            <a:off x="400754" y="4374259"/>
            <a:ext cx="3375551" cy="1935419"/>
            <a:chOff x="400754" y="4374259"/>
            <a:chExt cx="3375551" cy="1935419"/>
          </a:xfrm>
        </p:grpSpPr>
        <p:pic>
          <p:nvPicPr>
            <p:cNvPr id="1027" name="Picture 3" descr="ALPHA II Compact FT-IR Spectrometer | Bruker">
              <a:extLst>
                <a:ext uri="{FF2B5EF4-FFF2-40B4-BE49-F238E27FC236}">
                  <a16:creationId xmlns:a16="http://schemas.microsoft.com/office/drawing/2014/main" id="{71688AB1-8A9F-B8C0-57C4-C3C2B73E4B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65" t="6409" r="24910" b="7698"/>
            <a:stretch/>
          </p:blipFill>
          <p:spPr bwMode="auto">
            <a:xfrm>
              <a:off x="400754" y="4374259"/>
              <a:ext cx="1921182" cy="1847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B5CBB1-D550-C5BE-E094-A3FB399E56E5}"/>
                </a:ext>
              </a:extLst>
            </p:cNvPr>
            <p:cNvSpPr txBox="1"/>
            <p:nvPr/>
          </p:nvSpPr>
          <p:spPr>
            <a:xfrm>
              <a:off x="2211627" y="6048068"/>
              <a:ext cx="156467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effectLst/>
                </a:rPr>
                <a:t>https:/bruker.com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03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96FBE-435A-9289-882B-09E59D4AC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Quantification using ATR spectroscopy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92D8DC-BC63-8115-CEDC-533B390E03B8}"/>
              </a:ext>
            </a:extLst>
          </p:cNvPr>
          <p:cNvGrpSpPr/>
          <p:nvPr/>
        </p:nvGrpSpPr>
        <p:grpSpPr>
          <a:xfrm>
            <a:off x="530418" y="1579104"/>
            <a:ext cx="3240024" cy="1802533"/>
            <a:chOff x="179295" y="2636968"/>
            <a:chExt cx="3240024" cy="1802533"/>
          </a:xfrm>
        </p:grpSpPr>
        <p:pic>
          <p:nvPicPr>
            <p:cNvPr id="4" name="Picture 3" descr="Diagram, schematic&#10;&#10;Description automatically generated">
              <a:extLst>
                <a:ext uri="{FF2B5EF4-FFF2-40B4-BE49-F238E27FC236}">
                  <a16:creationId xmlns:a16="http://schemas.microsoft.com/office/drawing/2014/main" id="{9C8141F4-DB86-72C2-AA86-35BEA1100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524"/>
            <a:stretch/>
          </p:blipFill>
          <p:spPr>
            <a:xfrm>
              <a:off x="179295" y="2636968"/>
              <a:ext cx="3240024" cy="1802533"/>
            </a:xfrm>
            <a:prstGeom prst="rect">
              <a:avLst/>
            </a:prstGeom>
          </p:spPr>
        </p:pic>
        <p:pic>
          <p:nvPicPr>
            <p:cNvPr id="6" name="Picture 5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2E4F729B-11E7-1CCA-030F-985857C24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422" r="65821"/>
            <a:stretch/>
          </p:blipFill>
          <p:spPr>
            <a:xfrm>
              <a:off x="615711" y="3000221"/>
              <a:ext cx="1035314" cy="56640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6181C8-C4EA-93F5-278E-069109F0D6AA}"/>
              </a:ext>
            </a:extLst>
          </p:cNvPr>
          <p:cNvSpPr txBox="1"/>
          <p:nvPr/>
        </p:nvSpPr>
        <p:spPr>
          <a:xfrm>
            <a:off x="436282" y="1004047"/>
            <a:ext cx="957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Considering three antioxidants/antiozonants (“antidegradents”) of similar chemical structure.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C79056-6CC7-0F47-DEC4-A765B0154F64}"/>
              </a:ext>
            </a:extLst>
          </p:cNvPr>
          <p:cNvGrpSpPr/>
          <p:nvPr/>
        </p:nvGrpSpPr>
        <p:grpSpPr>
          <a:xfrm>
            <a:off x="3878929" y="1534467"/>
            <a:ext cx="3240024" cy="1769035"/>
            <a:chOff x="3708012" y="2476694"/>
            <a:chExt cx="3240024" cy="1769035"/>
          </a:xfrm>
        </p:grpSpPr>
        <p:pic>
          <p:nvPicPr>
            <p:cNvPr id="10" name="Picture 9" descr="Diagram, schematic&#10;&#10;Description automatically generated">
              <a:extLst>
                <a:ext uri="{FF2B5EF4-FFF2-40B4-BE49-F238E27FC236}">
                  <a16:creationId xmlns:a16="http://schemas.microsoft.com/office/drawing/2014/main" id="{DD4EB68E-B506-ABDF-DA74-70A6D465F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411" b="35716"/>
            <a:stretch/>
          </p:blipFill>
          <p:spPr>
            <a:xfrm>
              <a:off x="3708012" y="2476694"/>
              <a:ext cx="3240024" cy="1769035"/>
            </a:xfrm>
            <a:prstGeom prst="rect">
              <a:avLst/>
            </a:prstGeom>
          </p:spPr>
        </p:pic>
        <p:pic>
          <p:nvPicPr>
            <p:cNvPr id="12" name="Picture 11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DB30DC2F-AE31-B591-029F-8CBEFE954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773" t="17357" r="25818"/>
            <a:stretch/>
          </p:blipFill>
          <p:spPr>
            <a:xfrm>
              <a:off x="4106488" y="2813106"/>
              <a:ext cx="1172555" cy="6242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45AB0A-AECA-0EE5-FD85-0B72C27BD005}"/>
              </a:ext>
            </a:extLst>
          </p:cNvPr>
          <p:cNvGrpSpPr/>
          <p:nvPr/>
        </p:nvGrpSpPr>
        <p:grpSpPr>
          <a:xfrm>
            <a:off x="2150430" y="3381637"/>
            <a:ext cx="3240024" cy="1981828"/>
            <a:chOff x="5987258" y="4661647"/>
            <a:chExt cx="3240024" cy="1981828"/>
          </a:xfrm>
        </p:grpSpPr>
        <p:pic>
          <p:nvPicPr>
            <p:cNvPr id="11" name="Picture 10" descr="Diagram, schematic&#10;&#10;Description automatically generated">
              <a:extLst>
                <a:ext uri="{FF2B5EF4-FFF2-40B4-BE49-F238E27FC236}">
                  <a16:creationId xmlns:a16="http://schemas.microsoft.com/office/drawing/2014/main" id="{01DE8E66-16BF-9F33-AD6B-559A38DB4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294"/>
            <a:stretch/>
          </p:blipFill>
          <p:spPr>
            <a:xfrm>
              <a:off x="5987258" y="4661647"/>
              <a:ext cx="3240024" cy="1981828"/>
            </a:xfrm>
            <a:prstGeom prst="rect">
              <a:avLst/>
            </a:prstGeom>
          </p:spPr>
        </p:pic>
        <p:pic>
          <p:nvPicPr>
            <p:cNvPr id="13" name="Picture 12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76E3D0C6-A686-F782-05DF-C3393C30A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032" t="16199"/>
            <a:stretch/>
          </p:blipFill>
          <p:spPr>
            <a:xfrm>
              <a:off x="6376896" y="4968174"/>
              <a:ext cx="804224" cy="618303"/>
            </a:xfrm>
            <a:prstGeom prst="rect">
              <a:avLst/>
            </a:prstGeom>
          </p:spPr>
        </p:pic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F38E805-AE78-5614-2894-E2F4044002D8}"/>
              </a:ext>
            </a:extLst>
          </p:cNvPr>
          <p:cNvSpPr/>
          <p:nvPr/>
        </p:nvSpPr>
        <p:spPr>
          <a:xfrm>
            <a:off x="7327153" y="3251200"/>
            <a:ext cx="1195294" cy="5737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6CA306-53F2-5715-ED0A-0C5E116557FE}"/>
              </a:ext>
            </a:extLst>
          </p:cNvPr>
          <p:cNvGrpSpPr/>
          <p:nvPr/>
        </p:nvGrpSpPr>
        <p:grpSpPr>
          <a:xfrm>
            <a:off x="8612094" y="1703189"/>
            <a:ext cx="3395024" cy="3794251"/>
            <a:chOff x="8612094" y="1703189"/>
            <a:chExt cx="3395024" cy="3794251"/>
          </a:xfrm>
        </p:grpSpPr>
        <p:pic>
          <p:nvPicPr>
            <p:cNvPr id="8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6D05255F-8D27-435A-03C8-D8A067B79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2094" y="1703189"/>
              <a:ext cx="3395024" cy="37942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C223A4-EC03-7EEE-8BD4-D494223C28FD}"/>
                </a:ext>
              </a:extLst>
            </p:cNvPr>
            <p:cNvSpPr txBox="1"/>
            <p:nvPr/>
          </p:nvSpPr>
          <p:spPr>
            <a:xfrm>
              <a:off x="9205122" y="1765376"/>
              <a:ext cx="167803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Rubber A (Silica filled NR)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8645C4-84C8-F0D2-3789-5866958B138A}"/>
                </a:ext>
              </a:extLst>
            </p:cNvPr>
            <p:cNvSpPr txBox="1"/>
            <p:nvPr/>
          </p:nvSpPr>
          <p:spPr>
            <a:xfrm>
              <a:off x="9211097" y="3588133"/>
              <a:ext cx="22637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Rubber B (C-black filled NR:PBD blend)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9082840-7798-3AF9-152B-23B9DC8DAE54}"/>
              </a:ext>
            </a:extLst>
          </p:cNvPr>
          <p:cNvSpPr txBox="1"/>
          <p:nvPr/>
        </p:nvSpPr>
        <p:spPr>
          <a:xfrm>
            <a:off x="4518211" y="5749365"/>
            <a:ext cx="141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Beer’s law: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BFE49DC-115A-16DA-8A16-8AC3DC942501}"/>
                  </a:ext>
                </a:extLst>
              </p:cNvPr>
              <p:cNvSpPr txBox="1"/>
              <p:nvPr/>
            </p:nvSpPr>
            <p:spPr>
              <a:xfrm>
                <a:off x="5964030" y="5795531"/>
                <a:ext cx="14973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BFE49DC-115A-16DA-8A16-8AC3DC942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030" y="5795531"/>
                <a:ext cx="1497333" cy="276999"/>
              </a:xfrm>
              <a:prstGeom prst="rect">
                <a:avLst/>
              </a:prstGeom>
              <a:blipFill>
                <a:blip r:embed="rId6"/>
                <a:stretch>
                  <a:fillRect l="-3252" r="-122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97BFE8CC-0054-E289-C382-0D8C32A8AB7B}"/>
              </a:ext>
            </a:extLst>
          </p:cNvPr>
          <p:cNvSpPr/>
          <p:nvPr/>
        </p:nvSpPr>
        <p:spPr>
          <a:xfrm>
            <a:off x="5928658" y="5795531"/>
            <a:ext cx="273938" cy="300469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5797AE-69F4-E4B2-7179-6867EADDD748}"/>
              </a:ext>
            </a:extLst>
          </p:cNvPr>
          <p:cNvSpPr/>
          <p:nvPr/>
        </p:nvSpPr>
        <p:spPr>
          <a:xfrm>
            <a:off x="6389091" y="5807917"/>
            <a:ext cx="273938" cy="300469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3C106-05E7-19AA-B0AE-E8A6A39BE2E7}"/>
              </a:ext>
            </a:extLst>
          </p:cNvPr>
          <p:cNvSpPr/>
          <p:nvPr/>
        </p:nvSpPr>
        <p:spPr>
          <a:xfrm>
            <a:off x="6866812" y="5783645"/>
            <a:ext cx="196248" cy="300469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E36EA-2175-AAB6-08BF-181680748A26}"/>
              </a:ext>
            </a:extLst>
          </p:cNvPr>
          <p:cNvSpPr/>
          <p:nvPr/>
        </p:nvSpPr>
        <p:spPr>
          <a:xfrm>
            <a:off x="7269779" y="5795530"/>
            <a:ext cx="196248" cy="300469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CFFC4C-B18C-A0F4-3262-5CE6739F5DCD}"/>
              </a:ext>
            </a:extLst>
          </p:cNvPr>
          <p:cNvCxnSpPr>
            <a:stCxn id="25" idx="0"/>
          </p:cNvCxnSpPr>
          <p:nvPr/>
        </p:nvCxnSpPr>
        <p:spPr>
          <a:xfrm flipH="1" flipV="1">
            <a:off x="5928658" y="5497440"/>
            <a:ext cx="136969" cy="298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BE080A7-B389-D88B-31FF-2BB923CB3D09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6526060" y="5248637"/>
            <a:ext cx="35909" cy="559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AEE3C6-DCC0-1D1B-756B-50FC912225FC}"/>
              </a:ext>
            </a:extLst>
          </p:cNvPr>
          <p:cNvCxnSpPr>
            <a:stCxn id="27" idx="0"/>
          </p:cNvCxnSpPr>
          <p:nvPr/>
        </p:nvCxnSpPr>
        <p:spPr>
          <a:xfrm flipV="1">
            <a:off x="6964936" y="5426269"/>
            <a:ext cx="98124" cy="357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92C301A-F910-2341-6F01-46F71505364B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7367903" y="5556414"/>
            <a:ext cx="269032" cy="239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EB9A274-C064-DC87-F449-75FD5C6B2ABC}"/>
              </a:ext>
            </a:extLst>
          </p:cNvPr>
          <p:cNvSpPr txBox="1"/>
          <p:nvPr/>
        </p:nvSpPr>
        <p:spPr>
          <a:xfrm>
            <a:off x="5122818" y="5248637"/>
            <a:ext cx="1391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Absorbance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C51E3D-F0D3-944C-7419-7E8F2C2ED616}"/>
              </a:ext>
            </a:extLst>
          </p:cNvPr>
          <p:cNvSpPr txBox="1"/>
          <p:nvPr/>
        </p:nvSpPr>
        <p:spPr>
          <a:xfrm>
            <a:off x="5991262" y="4747910"/>
            <a:ext cx="122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Molar absorptivity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7ABF8E-372F-11F1-F025-D4E1A2208165}"/>
              </a:ext>
            </a:extLst>
          </p:cNvPr>
          <p:cNvSpPr txBox="1"/>
          <p:nvPr/>
        </p:nvSpPr>
        <p:spPr>
          <a:xfrm>
            <a:off x="6441844" y="5199175"/>
            <a:ext cx="1225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Pathlength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E21D8A-0E96-B9AB-8093-201CDCC3D896}"/>
              </a:ext>
            </a:extLst>
          </p:cNvPr>
          <p:cNvSpPr txBox="1"/>
          <p:nvPr/>
        </p:nvSpPr>
        <p:spPr>
          <a:xfrm>
            <a:off x="7394756" y="5296652"/>
            <a:ext cx="1279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Concentration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8C89FC0-144F-EFE0-04CD-B19C4120AB21}"/>
                  </a:ext>
                </a:extLst>
              </p:cNvPr>
              <p:cNvSpPr txBox="1"/>
              <p:nvPr/>
            </p:nvSpPr>
            <p:spPr>
              <a:xfrm>
                <a:off x="7492534" y="5807115"/>
                <a:ext cx="804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8C89FC0-144F-EFE0-04CD-B19C4120A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534" y="5807115"/>
                <a:ext cx="804323" cy="276999"/>
              </a:xfrm>
              <a:prstGeom prst="rect">
                <a:avLst/>
              </a:prstGeom>
              <a:blipFill>
                <a:blip r:embed="rId7"/>
                <a:stretch>
                  <a:fillRect l="-2273" r="-303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DB49398-3F49-9CD8-08D2-38C44CAFD3FC}"/>
              </a:ext>
            </a:extLst>
          </p:cNvPr>
          <p:cNvSpPr txBox="1"/>
          <p:nvPr/>
        </p:nvSpPr>
        <p:spPr>
          <a:xfrm>
            <a:off x="4518211" y="6504597"/>
            <a:ext cx="6931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Merriman, S. et al. </a:t>
            </a:r>
            <a:r>
              <a:rPr lang="en-US" sz="1400" i="1" dirty="0" err="1"/>
              <a:t>Spectrochim</a:t>
            </a:r>
            <a:r>
              <a:rPr lang="en-US" sz="1400" i="1" dirty="0"/>
              <a:t>. Acta A Mol. </a:t>
            </a:r>
            <a:r>
              <a:rPr lang="en-US" sz="1400" i="1" dirty="0" err="1"/>
              <a:t>Biomol</a:t>
            </a:r>
            <a:r>
              <a:rPr lang="en-US" sz="1400" i="1" dirty="0"/>
              <a:t>. </a:t>
            </a:r>
            <a:r>
              <a:rPr lang="en-US" sz="1400" dirty="0"/>
              <a:t>281 (121614)</a:t>
            </a:r>
            <a:r>
              <a:rPr lang="en-US" sz="1400" i="1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563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38" grpId="0"/>
      <p:bldP spid="39" grpId="0"/>
      <p:bldP spid="40" grpId="0"/>
      <p:bldP spid="42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5A88-EA9A-63E5-6FA3-AA6EC79C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Beer’s Law Validation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9332BE1-E8A1-24B0-4CE8-00FF4E426F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21969"/>
              </p:ext>
            </p:extLst>
          </p:nvPr>
        </p:nvGraphicFramePr>
        <p:xfrm>
          <a:off x="1376039" y="780969"/>
          <a:ext cx="3946585" cy="3049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9332BE1-E8A1-24B0-4CE8-00FF4E426F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6039" y="780969"/>
                        <a:ext cx="3946585" cy="3049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172DF992-9C94-6592-D278-A174FCEF15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03" r="14896"/>
          <a:stretch/>
        </p:blipFill>
        <p:spPr>
          <a:xfrm>
            <a:off x="5051897" y="500468"/>
            <a:ext cx="5247480" cy="58570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D984DE-F522-39DC-1C08-9191011AE092}"/>
              </a:ext>
            </a:extLst>
          </p:cNvPr>
          <p:cNvGrpSpPr/>
          <p:nvPr/>
        </p:nvGrpSpPr>
        <p:grpSpPr>
          <a:xfrm>
            <a:off x="1454693" y="3650750"/>
            <a:ext cx="3332048" cy="2617382"/>
            <a:chOff x="3719181" y="1690445"/>
            <a:chExt cx="4753638" cy="373406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406A84-EB2E-8A99-11AC-BDD8ABCEA4F2}"/>
                </a:ext>
              </a:extLst>
            </p:cNvPr>
            <p:cNvGrpSpPr/>
            <p:nvPr/>
          </p:nvGrpSpPr>
          <p:grpSpPr>
            <a:xfrm>
              <a:off x="3719181" y="1690445"/>
              <a:ext cx="4753638" cy="3734066"/>
              <a:chOff x="3719181" y="1690445"/>
              <a:chExt cx="4753638" cy="373406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BE13D94-DB86-3DC4-D0F0-DE496896A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9181" y="1690445"/>
                <a:ext cx="4753638" cy="347711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18A68F9-E439-44C4-79B4-89B32AA4E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89270" y="5091089"/>
                <a:ext cx="2286319" cy="333422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B21C6D-8DD3-B9DB-84BE-3CBA1A076909}"/>
                </a:ext>
              </a:extLst>
            </p:cNvPr>
            <p:cNvSpPr/>
            <p:nvPr/>
          </p:nvSpPr>
          <p:spPr>
            <a:xfrm>
              <a:off x="4580626" y="1871932"/>
              <a:ext cx="414068" cy="370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7B39E41-DA4E-B938-5174-CD9A61F1FD18}"/>
              </a:ext>
            </a:extLst>
          </p:cNvPr>
          <p:cNvSpPr/>
          <p:nvPr/>
        </p:nvSpPr>
        <p:spPr>
          <a:xfrm>
            <a:off x="4157830" y="4984305"/>
            <a:ext cx="45719" cy="6071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C756D-8FB0-BBBD-D81E-CA24E71FE18E}"/>
              </a:ext>
            </a:extLst>
          </p:cNvPr>
          <p:cNvSpPr txBox="1"/>
          <p:nvPr/>
        </p:nvSpPr>
        <p:spPr>
          <a:xfrm>
            <a:off x="3824279" y="4715495"/>
            <a:ext cx="125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Baseline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31B84B0A-6479-9E5B-169F-D6E713A36CAA}"/>
              </a:ext>
            </a:extLst>
          </p:cNvPr>
          <p:cNvSpPr/>
          <p:nvPr/>
        </p:nvSpPr>
        <p:spPr>
          <a:xfrm rot="16200000">
            <a:off x="3309509" y="4623776"/>
            <a:ext cx="101757" cy="1059700"/>
          </a:xfrm>
          <a:prstGeom prst="rightBrac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D60FF0-9158-F486-0E3A-B7EA164616C6}"/>
              </a:ext>
            </a:extLst>
          </p:cNvPr>
          <p:cNvSpPr txBox="1"/>
          <p:nvPr/>
        </p:nvSpPr>
        <p:spPr>
          <a:xfrm>
            <a:off x="2830537" y="4768745"/>
            <a:ext cx="125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Integration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14C7C76-657D-719E-D090-0C361914E514}"/>
              </a:ext>
            </a:extLst>
          </p:cNvPr>
          <p:cNvSpPr/>
          <p:nvPr/>
        </p:nvSpPr>
        <p:spPr>
          <a:xfrm>
            <a:off x="2628163" y="4907479"/>
            <a:ext cx="45719" cy="6071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08C3B1-069D-FD1B-656E-1F8F1B14EC65}"/>
              </a:ext>
            </a:extLst>
          </p:cNvPr>
          <p:cNvSpPr txBox="1"/>
          <p:nvPr/>
        </p:nvSpPr>
        <p:spPr>
          <a:xfrm>
            <a:off x="2170941" y="4631856"/>
            <a:ext cx="125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Baseline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114E3-1EA3-05F3-9B9D-E42AB08C830E}"/>
              </a:ext>
            </a:extLst>
          </p:cNvPr>
          <p:cNvSpPr txBox="1"/>
          <p:nvPr/>
        </p:nvSpPr>
        <p:spPr>
          <a:xfrm>
            <a:off x="10345545" y="2450421"/>
            <a:ext cx="169579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Antidegradent absorbance closely matches Beer’s law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9D4EE-6F63-8D62-6164-7254EDA84F16}"/>
              </a:ext>
            </a:extLst>
          </p:cNvPr>
          <p:cNvSpPr txBox="1"/>
          <p:nvPr/>
        </p:nvSpPr>
        <p:spPr>
          <a:xfrm>
            <a:off x="4433759" y="6487731"/>
            <a:ext cx="6931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Merriman, S. et al. </a:t>
            </a:r>
            <a:r>
              <a:rPr lang="en-US" sz="1400" i="1" dirty="0" err="1"/>
              <a:t>Spectrochim</a:t>
            </a:r>
            <a:r>
              <a:rPr lang="en-US" sz="1400" i="1" dirty="0"/>
              <a:t>. Acta A Mol. </a:t>
            </a:r>
            <a:r>
              <a:rPr lang="en-US" sz="1400" i="1" dirty="0" err="1"/>
              <a:t>Biomol</a:t>
            </a:r>
            <a:r>
              <a:rPr lang="en-US" sz="1400" i="1" dirty="0"/>
              <a:t>. </a:t>
            </a:r>
            <a:r>
              <a:rPr lang="en-US" sz="1400" dirty="0"/>
              <a:t>281 (121614)</a:t>
            </a:r>
            <a:r>
              <a:rPr lang="en-US" sz="1400" i="1" dirty="0"/>
              <a:t> 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21D04-9423-D966-4735-78A09EBD5563}"/>
              </a:ext>
            </a:extLst>
          </p:cNvPr>
          <p:cNvSpPr txBox="1"/>
          <p:nvPr/>
        </p:nvSpPr>
        <p:spPr>
          <a:xfrm>
            <a:off x="5865869" y="385052"/>
            <a:ext cx="167803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Rubber A (Silica filled NR)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D3F0B-5806-7B82-A150-6672D08D5FBE}"/>
              </a:ext>
            </a:extLst>
          </p:cNvPr>
          <p:cNvSpPr txBox="1"/>
          <p:nvPr/>
        </p:nvSpPr>
        <p:spPr>
          <a:xfrm>
            <a:off x="8035652" y="385052"/>
            <a:ext cx="22637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Rubber B (C-black filled NR:PBD blend)</a:t>
            </a:r>
          </a:p>
        </p:txBody>
      </p:sp>
    </p:spTree>
    <p:extLst>
      <p:ext uri="{BB962C8B-B14F-4D97-AF65-F5344CB8AC3E}">
        <p14:creationId xmlns:p14="http://schemas.microsoft.com/office/powerpoint/2010/main" val="27184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  <p:bldP spid="3" grpId="0" animBg="1"/>
      <p:bldP spid="4" grpId="0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023C0-2466-9FD4-A628-0D056154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Least Squares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AC70BC-3528-8747-90F8-A16C3F493495}"/>
                  </a:ext>
                </a:extLst>
              </p:cNvPr>
              <p:cNvSpPr txBox="1"/>
              <p:nvPr/>
            </p:nvSpPr>
            <p:spPr>
              <a:xfrm>
                <a:off x="991052" y="2346289"/>
                <a:ext cx="10165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AC70BC-3528-8747-90F8-A16C3F493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52" y="2346289"/>
                <a:ext cx="1016560" cy="276999"/>
              </a:xfrm>
              <a:prstGeom prst="rect">
                <a:avLst/>
              </a:prstGeom>
              <a:blipFill>
                <a:blip r:embed="rId3"/>
                <a:stretch>
                  <a:fillRect l="-5422" r="-241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extLst>
              <a:ext uri="{FF2B5EF4-FFF2-40B4-BE49-F238E27FC236}">
                <a16:creationId xmlns:a16="http://schemas.microsoft.com/office/drawing/2014/main" id="{C5626A51-6D82-8330-3033-3902D45C5665}"/>
              </a:ext>
            </a:extLst>
          </p:cNvPr>
          <p:cNvSpPr/>
          <p:nvPr/>
        </p:nvSpPr>
        <p:spPr>
          <a:xfrm>
            <a:off x="2194299" y="2467840"/>
            <a:ext cx="512064" cy="731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67B170-89AB-A341-7DFA-925429D97860}"/>
                  </a:ext>
                </a:extLst>
              </p:cNvPr>
              <p:cNvSpPr txBox="1"/>
              <p:nvPr/>
            </p:nvSpPr>
            <p:spPr>
              <a:xfrm>
                <a:off x="2894652" y="2248352"/>
                <a:ext cx="1387624" cy="512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67B170-89AB-A341-7DFA-925429D97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652" y="2248352"/>
                <a:ext cx="1387624" cy="5121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592C1F1-87E4-F2E0-F898-5CEEB6366ED0}"/>
              </a:ext>
            </a:extLst>
          </p:cNvPr>
          <p:cNvSpPr txBox="1"/>
          <p:nvPr/>
        </p:nvSpPr>
        <p:spPr>
          <a:xfrm>
            <a:off x="662856" y="1711603"/>
            <a:ext cx="181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Beer’s law: </a:t>
            </a:r>
          </a:p>
          <a:p>
            <a:r>
              <a:rPr lang="en-US" dirty="0"/>
              <a:t>One component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45C85F-E244-CC04-F0F9-67372997A6EE}"/>
                  </a:ext>
                </a:extLst>
              </p:cNvPr>
              <p:cNvSpPr txBox="1"/>
              <p:nvPr/>
            </p:nvSpPr>
            <p:spPr>
              <a:xfrm>
                <a:off x="2807196" y="1652229"/>
                <a:ext cx="16679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Beer’s law: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components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45C85F-E244-CC04-F0F9-67372997A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196" y="1652229"/>
                <a:ext cx="1667902" cy="646331"/>
              </a:xfrm>
              <a:prstGeom prst="rect">
                <a:avLst/>
              </a:prstGeom>
              <a:blipFill>
                <a:blip r:embed="rId5"/>
                <a:stretch>
                  <a:fillRect l="-292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ACC0E7CF-7AB9-A143-B876-9FCDFFA10D37}"/>
              </a:ext>
            </a:extLst>
          </p:cNvPr>
          <p:cNvGrpSpPr/>
          <p:nvPr/>
        </p:nvGrpSpPr>
        <p:grpSpPr>
          <a:xfrm>
            <a:off x="4883541" y="1216153"/>
            <a:ext cx="5665151" cy="2342036"/>
            <a:chOff x="4883541" y="1216153"/>
            <a:chExt cx="5665151" cy="23420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574CB3-7A78-B68C-ED87-65CBEA6E5CC2}"/>
                </a:ext>
              </a:extLst>
            </p:cNvPr>
            <p:cNvGrpSpPr/>
            <p:nvPr/>
          </p:nvGrpSpPr>
          <p:grpSpPr>
            <a:xfrm>
              <a:off x="4883541" y="1216153"/>
              <a:ext cx="5665151" cy="2342036"/>
              <a:chOff x="4883541" y="1216153"/>
              <a:chExt cx="5665151" cy="234203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DE6AE33-D2A6-E020-CF15-C3DA53E84DC8}"/>
                  </a:ext>
                </a:extLst>
              </p:cNvPr>
              <p:cNvGrpSpPr/>
              <p:nvPr/>
            </p:nvGrpSpPr>
            <p:grpSpPr>
              <a:xfrm>
                <a:off x="4883541" y="1216153"/>
                <a:ext cx="5665151" cy="2342036"/>
                <a:chOff x="2469525" y="1257709"/>
                <a:chExt cx="5144379" cy="2126743"/>
              </a:xfrm>
            </p:grpSpPr>
            <p:pic>
              <p:nvPicPr>
                <p:cNvPr id="4" name="Picture 3" descr="Chart, scatter chart&#10;&#10;Description automatically generated">
                  <a:extLst>
                    <a:ext uri="{FF2B5EF4-FFF2-40B4-BE49-F238E27FC236}">
                      <a16:creationId xmlns:a16="http://schemas.microsoft.com/office/drawing/2014/main" id="{42D7C291-C32F-4D3D-9568-7ED78F1271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1407" r="14394" b="51254"/>
                <a:stretch/>
              </p:blipFill>
              <p:spPr>
                <a:xfrm>
                  <a:off x="2469525" y="1257709"/>
                  <a:ext cx="5074920" cy="1947849"/>
                </a:xfrm>
                <a:prstGeom prst="rect">
                  <a:avLst/>
                </a:prstGeom>
              </p:spPr>
            </p:pic>
            <p:pic>
              <p:nvPicPr>
                <p:cNvPr id="5" name="Picture 4" descr="Chart, scatter chart&#10;&#10;Description automatically generated">
                  <a:extLst>
                    <a:ext uri="{FF2B5EF4-FFF2-40B4-BE49-F238E27FC236}">
                      <a16:creationId xmlns:a16="http://schemas.microsoft.com/office/drawing/2014/main" id="{86ECC6D9-F703-1850-CB43-EBB1497020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1407" t="95614" r="14394"/>
                <a:stretch/>
              </p:blipFill>
              <p:spPr>
                <a:xfrm>
                  <a:off x="2538984" y="3209192"/>
                  <a:ext cx="5074920" cy="175260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1B9CC9-556D-5B5F-ACDE-4AD0AAA0F61A}"/>
                  </a:ext>
                </a:extLst>
              </p:cNvPr>
              <p:cNvSpPr/>
              <p:nvPr/>
            </p:nvSpPr>
            <p:spPr>
              <a:xfrm>
                <a:off x="5340096" y="1435608"/>
                <a:ext cx="210312" cy="1554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7DA8787-3743-BBA1-1D67-0C7CC08A211C}"/>
                  </a:ext>
                </a:extLst>
              </p:cNvPr>
              <p:cNvSpPr/>
              <p:nvPr/>
            </p:nvSpPr>
            <p:spPr>
              <a:xfrm>
                <a:off x="8080248" y="1435608"/>
                <a:ext cx="210312" cy="1554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961734-E4E9-B8A2-32BB-C1171E5A6A49}"/>
                </a:ext>
              </a:extLst>
            </p:cNvPr>
            <p:cNvSpPr/>
            <p:nvPr/>
          </p:nvSpPr>
          <p:spPr>
            <a:xfrm>
              <a:off x="6605016" y="1435607"/>
              <a:ext cx="307848" cy="565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F4A458-3A41-21AA-6519-2EADA0084D74}"/>
                </a:ext>
              </a:extLst>
            </p:cNvPr>
            <p:cNvSpPr/>
            <p:nvPr/>
          </p:nvSpPr>
          <p:spPr>
            <a:xfrm>
              <a:off x="9857232" y="2342202"/>
              <a:ext cx="307848" cy="666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C5ED78-EE35-73FE-4498-0812F5569E56}"/>
              </a:ext>
            </a:extLst>
          </p:cNvPr>
          <p:cNvGrpSpPr/>
          <p:nvPr/>
        </p:nvGrpSpPr>
        <p:grpSpPr>
          <a:xfrm>
            <a:off x="4901829" y="3582811"/>
            <a:ext cx="5588660" cy="2284134"/>
            <a:chOff x="4901829" y="3481216"/>
            <a:chExt cx="5588660" cy="228413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357235-BAC8-A84A-163E-98A69A4A15E0}"/>
                </a:ext>
              </a:extLst>
            </p:cNvPr>
            <p:cNvGrpSpPr/>
            <p:nvPr/>
          </p:nvGrpSpPr>
          <p:grpSpPr>
            <a:xfrm>
              <a:off x="4901829" y="3481216"/>
              <a:ext cx="5588660" cy="2284134"/>
              <a:chOff x="4901829" y="3481216"/>
              <a:chExt cx="5588660" cy="2284134"/>
            </a:xfrm>
          </p:grpSpPr>
          <p:pic>
            <p:nvPicPr>
              <p:cNvPr id="6" name="Picture 5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B9595C4C-A38F-BA6C-927B-AF376356EA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407" t="48093" r="14394"/>
              <a:stretch/>
            </p:blipFill>
            <p:spPr>
              <a:xfrm>
                <a:off x="4901829" y="3481216"/>
                <a:ext cx="5588660" cy="2284134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80E54CA-05C5-4D35-EB30-525A7CDA17C6}"/>
                  </a:ext>
                </a:extLst>
              </p:cNvPr>
              <p:cNvSpPr/>
              <p:nvPr/>
            </p:nvSpPr>
            <p:spPr>
              <a:xfrm>
                <a:off x="5387340" y="3639193"/>
                <a:ext cx="210312" cy="1554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849116A-8113-36A9-8B46-4AE2BA0109AF}"/>
                  </a:ext>
                </a:extLst>
              </p:cNvPr>
              <p:cNvSpPr/>
              <p:nvPr/>
            </p:nvSpPr>
            <p:spPr>
              <a:xfrm>
                <a:off x="8080248" y="3636145"/>
                <a:ext cx="210312" cy="1554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836DB4-9827-5454-D0BD-4B57E373781B}"/>
                </a:ext>
              </a:extLst>
            </p:cNvPr>
            <p:cNvSpPr/>
            <p:nvPr/>
          </p:nvSpPr>
          <p:spPr>
            <a:xfrm>
              <a:off x="6605016" y="4927637"/>
              <a:ext cx="746760" cy="1930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1F4131A-3096-B007-927A-A7961F31637B}"/>
                </a:ext>
              </a:extLst>
            </p:cNvPr>
            <p:cNvSpPr/>
            <p:nvPr/>
          </p:nvSpPr>
          <p:spPr>
            <a:xfrm>
              <a:off x="9264396" y="4927637"/>
              <a:ext cx="746760" cy="1930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5559A5-2532-F8F1-7D1E-EDDBC5F94610}"/>
                  </a:ext>
                </a:extLst>
              </p:cNvPr>
              <p:cNvSpPr txBox="1"/>
              <p:nvPr/>
            </p:nvSpPr>
            <p:spPr>
              <a:xfrm>
                <a:off x="1527703" y="2999331"/>
                <a:ext cx="2919196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5559A5-2532-F8F1-7D1E-EDDBC5F94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703" y="2999331"/>
                <a:ext cx="2919196" cy="289182"/>
              </a:xfrm>
              <a:prstGeom prst="rect">
                <a:avLst/>
              </a:prstGeom>
              <a:blipFill>
                <a:blip r:embed="rId7"/>
                <a:stretch>
                  <a:fillRect l="-41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DA72B4-1F61-43FA-9257-3D35269869E6}"/>
                  </a:ext>
                </a:extLst>
              </p:cNvPr>
              <p:cNvSpPr txBox="1"/>
              <p:nvPr/>
            </p:nvSpPr>
            <p:spPr>
              <a:xfrm>
                <a:off x="1479076" y="3791823"/>
                <a:ext cx="2940485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DA72B4-1F61-43FA-9257-3D3526986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076" y="3791823"/>
                <a:ext cx="2940485" cy="289182"/>
              </a:xfrm>
              <a:prstGeom prst="rect">
                <a:avLst/>
              </a:prstGeom>
              <a:blipFill>
                <a:blip r:embed="rId8"/>
                <a:stretch>
                  <a:fillRect l="-415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5E149D-CC2B-E5A6-A82B-98EB55D0E089}"/>
                  </a:ext>
                </a:extLst>
              </p:cNvPr>
              <p:cNvSpPr txBox="1"/>
              <p:nvPr/>
            </p:nvSpPr>
            <p:spPr>
              <a:xfrm>
                <a:off x="1500678" y="4638455"/>
                <a:ext cx="2940485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5E149D-CC2B-E5A6-A82B-98EB55D0E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678" y="4638455"/>
                <a:ext cx="2940485" cy="289182"/>
              </a:xfrm>
              <a:prstGeom prst="rect">
                <a:avLst/>
              </a:prstGeom>
              <a:blipFill>
                <a:blip r:embed="rId9"/>
                <a:stretch>
                  <a:fillRect l="-207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F8AD987-6CE6-AB37-6E85-C28C5526B77C}"/>
              </a:ext>
            </a:extLst>
          </p:cNvPr>
          <p:cNvSpPr txBox="1"/>
          <p:nvPr/>
        </p:nvSpPr>
        <p:spPr>
          <a:xfrm>
            <a:off x="439985" y="2909804"/>
            <a:ext cx="10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Peak 1: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6C5121-7AE0-724E-EE2A-310464E9C22A}"/>
              </a:ext>
            </a:extLst>
          </p:cNvPr>
          <p:cNvSpPr txBox="1"/>
          <p:nvPr/>
        </p:nvSpPr>
        <p:spPr>
          <a:xfrm>
            <a:off x="461587" y="3751748"/>
            <a:ext cx="10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Peak 2: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594954-0A29-11BF-0AC4-9CF85D3885EE}"/>
              </a:ext>
            </a:extLst>
          </p:cNvPr>
          <p:cNvSpPr txBox="1"/>
          <p:nvPr/>
        </p:nvSpPr>
        <p:spPr>
          <a:xfrm>
            <a:off x="461587" y="4604792"/>
            <a:ext cx="10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Peak 3: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F15C0-B4FD-A191-B5EC-672E1E3E63A3}"/>
              </a:ext>
            </a:extLst>
          </p:cNvPr>
          <p:cNvSpPr txBox="1"/>
          <p:nvPr/>
        </p:nvSpPr>
        <p:spPr>
          <a:xfrm>
            <a:off x="1163003" y="5431718"/>
            <a:ext cx="35726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Only total antidegradent concentration can be determined.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A40E84-A62F-B96B-AB75-98488D250839}"/>
              </a:ext>
            </a:extLst>
          </p:cNvPr>
          <p:cNvSpPr txBox="1"/>
          <p:nvPr/>
        </p:nvSpPr>
        <p:spPr>
          <a:xfrm>
            <a:off x="4614672" y="5997519"/>
            <a:ext cx="6931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Merriman, S. et al. </a:t>
            </a:r>
            <a:r>
              <a:rPr lang="en-US" sz="1400" i="1" dirty="0" err="1"/>
              <a:t>Spectrochim</a:t>
            </a:r>
            <a:r>
              <a:rPr lang="en-US" sz="1400" i="1" dirty="0"/>
              <a:t>. Acta A Mol. </a:t>
            </a:r>
            <a:r>
              <a:rPr lang="en-US" sz="1400" i="1" dirty="0" err="1"/>
              <a:t>Biomol</a:t>
            </a:r>
            <a:r>
              <a:rPr lang="en-US" sz="1400" i="1" dirty="0"/>
              <a:t>. </a:t>
            </a:r>
            <a:r>
              <a:rPr lang="en-US" sz="1400" dirty="0"/>
              <a:t>281 (121614)</a:t>
            </a:r>
            <a:r>
              <a:rPr lang="en-US" sz="1400" i="1" dirty="0"/>
              <a:t> </a:t>
            </a:r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EF954F-0EDD-13E8-05FA-BE62D253F6B3}"/>
              </a:ext>
            </a:extLst>
          </p:cNvPr>
          <p:cNvSpPr txBox="1"/>
          <p:nvPr/>
        </p:nvSpPr>
        <p:spPr>
          <a:xfrm>
            <a:off x="5765999" y="1123771"/>
            <a:ext cx="167803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Rubber A (Silica filled NR)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28AFA4-8920-A5F5-4C9D-9FC40CFA1F1D}"/>
              </a:ext>
            </a:extLst>
          </p:cNvPr>
          <p:cNvSpPr txBox="1"/>
          <p:nvPr/>
        </p:nvSpPr>
        <p:spPr>
          <a:xfrm>
            <a:off x="8045298" y="1134690"/>
            <a:ext cx="226372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Rubber B (C-black filled NR:PBD blend)</a:t>
            </a:r>
          </a:p>
        </p:txBody>
      </p:sp>
    </p:spTree>
    <p:extLst>
      <p:ext uri="{BB962C8B-B14F-4D97-AF65-F5344CB8AC3E}">
        <p14:creationId xmlns:p14="http://schemas.microsoft.com/office/powerpoint/2010/main" val="6268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6" grpId="0"/>
      <p:bldP spid="27" grpId="0"/>
      <p:bldP spid="28" grpId="0"/>
      <p:bldP spid="29" grpId="0"/>
      <p:bldP spid="30" grpId="0"/>
      <p:bldP spid="31" grpId="0"/>
      <p:bldP spid="3" grpId="0" animBg="1"/>
      <p:bldP spid="14" grpId="0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0F694-73ED-DAD6-3573-37B330E8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Least Squares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5BC2F-A3B9-5D25-7DAD-D88D8835A878}"/>
              </a:ext>
            </a:extLst>
          </p:cNvPr>
          <p:cNvSpPr txBox="1"/>
          <p:nvPr/>
        </p:nvSpPr>
        <p:spPr>
          <a:xfrm>
            <a:off x="521208" y="1078815"/>
            <a:ext cx="7607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Partial least squares (PLS) multivariate statistical approach: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Consider the absorbance at every wavenumber within defined spectral regions (lots of data points!) rather than 3 discrete peak areas.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Construct a predictive model taking into account each point.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Well suited for analysis of spectral data.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D1A070-6A23-1B39-EE1F-253BB63ABAC1}"/>
              </a:ext>
            </a:extLst>
          </p:cNvPr>
          <p:cNvGrpSpPr/>
          <p:nvPr/>
        </p:nvGrpSpPr>
        <p:grpSpPr>
          <a:xfrm>
            <a:off x="1790183" y="3282581"/>
            <a:ext cx="8078285" cy="2564806"/>
            <a:chOff x="2174231" y="3417331"/>
            <a:chExt cx="7193421" cy="22838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6C94E4-3ED5-AC77-B645-D74018548788}"/>
                </a:ext>
              </a:extLst>
            </p:cNvPr>
            <p:cNvGrpSpPr/>
            <p:nvPr/>
          </p:nvGrpSpPr>
          <p:grpSpPr>
            <a:xfrm>
              <a:off x="2174231" y="3417331"/>
              <a:ext cx="3657600" cy="2283867"/>
              <a:chOff x="366767" y="3353671"/>
              <a:chExt cx="3657600" cy="2283867"/>
            </a:xfrm>
          </p:grpSpPr>
          <p:pic>
            <p:nvPicPr>
              <p:cNvPr id="9" name="Picture 8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06450EA0-7B53-BE35-2A3E-716C9E0993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52615"/>
              <a:stretch/>
            </p:blipFill>
            <p:spPr>
              <a:xfrm>
                <a:off x="366767" y="3353671"/>
                <a:ext cx="3657600" cy="2041289"/>
              </a:xfrm>
              <a:prstGeom prst="rect">
                <a:avLst/>
              </a:prstGeom>
            </p:spPr>
          </p:pic>
          <p:pic>
            <p:nvPicPr>
              <p:cNvPr id="10" name="Picture 9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B0B7A35D-61FE-E882-963D-FD31D96EA2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4369"/>
              <a:stretch/>
            </p:blipFill>
            <p:spPr>
              <a:xfrm>
                <a:off x="366767" y="5394960"/>
                <a:ext cx="3657600" cy="242578"/>
              </a:xfrm>
              <a:prstGeom prst="rect">
                <a:avLst/>
              </a:prstGeom>
            </p:spPr>
          </p:pic>
        </p:grpSp>
        <p:pic>
          <p:nvPicPr>
            <p:cNvPr id="6" name="Picture 5" descr="Chart, scatter chart&#10;&#10;Description automatically generated">
              <a:extLst>
                <a:ext uri="{FF2B5EF4-FFF2-40B4-BE49-F238E27FC236}">
                  <a16:creationId xmlns:a16="http://schemas.microsoft.com/office/drawing/2014/main" id="{D555586A-6CDF-C038-D838-F3EB61FEC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7526"/>
            <a:stretch/>
          </p:blipFill>
          <p:spPr>
            <a:xfrm>
              <a:off x="5710052" y="3429000"/>
              <a:ext cx="3657600" cy="226053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D61E84-F50A-8F85-3B61-4EA6BA2050BA}"/>
                </a:ext>
              </a:extLst>
            </p:cNvPr>
            <p:cNvSpPr/>
            <p:nvPr/>
          </p:nvSpPr>
          <p:spPr>
            <a:xfrm>
              <a:off x="2724912" y="3529218"/>
              <a:ext cx="182880" cy="146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5C9DC1-381F-478A-9BCE-00AB8B02EB40}"/>
                </a:ext>
              </a:extLst>
            </p:cNvPr>
            <p:cNvSpPr/>
            <p:nvPr/>
          </p:nvSpPr>
          <p:spPr>
            <a:xfrm>
              <a:off x="6268731" y="3547506"/>
              <a:ext cx="182880" cy="146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896313C-D4D3-A251-4563-69C9652A91DD}"/>
              </a:ext>
            </a:extLst>
          </p:cNvPr>
          <p:cNvSpPr txBox="1"/>
          <p:nvPr/>
        </p:nvSpPr>
        <p:spPr>
          <a:xfrm>
            <a:off x="8695943" y="2057186"/>
            <a:ext cx="257961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Each antidegradent can be individually quantified to ~0.15 wt%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031F4-2FBA-463E-4CC6-CEA1452E2074}"/>
              </a:ext>
            </a:extLst>
          </p:cNvPr>
          <p:cNvSpPr txBox="1"/>
          <p:nvPr/>
        </p:nvSpPr>
        <p:spPr>
          <a:xfrm>
            <a:off x="-835152" y="6030351"/>
            <a:ext cx="6931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Merriman, S. et al. </a:t>
            </a:r>
            <a:r>
              <a:rPr lang="en-US" sz="1400" i="1" dirty="0" err="1"/>
              <a:t>Spectrochim</a:t>
            </a:r>
            <a:r>
              <a:rPr lang="en-US" sz="1400" i="1" dirty="0"/>
              <a:t>. Acta A Mol. </a:t>
            </a:r>
            <a:r>
              <a:rPr lang="en-US" sz="1400" i="1" dirty="0" err="1"/>
              <a:t>Biomol</a:t>
            </a:r>
            <a:r>
              <a:rPr lang="en-US" sz="1400" i="1" dirty="0"/>
              <a:t>. </a:t>
            </a:r>
            <a:r>
              <a:rPr lang="en-US" sz="1400" dirty="0"/>
              <a:t>281 (121614)</a:t>
            </a:r>
            <a:r>
              <a:rPr lang="en-US" sz="1400" i="1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32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2482A-52AF-647D-8C5C-EB9711D2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20B205-AA8B-E74B-28C3-00692A0F349C}"/>
              </a:ext>
            </a:extLst>
          </p:cNvPr>
          <p:cNvSpPr txBox="1"/>
          <p:nvPr/>
        </p:nvSpPr>
        <p:spPr>
          <a:xfrm>
            <a:off x="621792" y="1316736"/>
            <a:ext cx="10725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Antidegradent IR absorbance in rubber closely follows Beer’s law for 0-~4.5wt% (0-7 PHR).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Classical least squares (3-peak area) quantification method predicts total antidegradent wt%, but not individual concentrations.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Partial least squares (PLS) quantification method predicts each antidegradent individually to within ~0.15 wt%.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Takeaways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Chemical quantification directly on fully formulated rubber using IR absorption spectra is possible.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method demonstrated could be extended to other additives and/or other systems and could be used to track migration, blooming, reactions,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Compared to traditional methods, IR spectra collection is direct, non-destructive, spatially-resolved, and rapid.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AC18D7-16E5-A331-65D5-ABA80403C4BC}"/>
              </a:ext>
            </a:extLst>
          </p:cNvPr>
          <p:cNvGrpSpPr/>
          <p:nvPr/>
        </p:nvGrpSpPr>
        <p:grpSpPr>
          <a:xfrm>
            <a:off x="1962597" y="4955632"/>
            <a:ext cx="7230052" cy="1267708"/>
            <a:chOff x="1962597" y="4955632"/>
            <a:chExt cx="7230052" cy="126770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5E811C-EA43-9A39-1201-0AD9C08DD468}"/>
                </a:ext>
              </a:extLst>
            </p:cNvPr>
            <p:cNvSpPr txBox="1"/>
            <p:nvPr/>
          </p:nvSpPr>
          <p:spPr>
            <a:xfrm>
              <a:off x="5772276" y="5474677"/>
              <a:ext cx="342037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i="0" u="none" strike="noStrike" dirty="0">
                  <a:solidFill>
                    <a:srgbClr val="0C7DBB"/>
                  </a:solidFill>
                  <a:effectLst/>
                  <a:latin typeface="NexusSans"/>
                  <a:hlinkClick r:id="rId3" tooltip="Persistent link using digital object identifier"/>
                </a:rPr>
                <a:t>https://doi.org/10.1016/j.saa.2022.121614</a:t>
              </a:r>
              <a:endParaRPr lang="en-US" sz="14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B00243-88B6-3487-5450-A89DC1B68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7581" y="4955632"/>
              <a:ext cx="1234695" cy="12677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9C89BB-6584-F822-3828-878804FB6156}"/>
                </a:ext>
              </a:extLst>
            </p:cNvPr>
            <p:cNvSpPr txBox="1"/>
            <p:nvPr/>
          </p:nvSpPr>
          <p:spPr>
            <a:xfrm>
              <a:off x="1962597" y="5385865"/>
              <a:ext cx="25749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Full details of the project: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58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8643-C0A5-F0E8-5E56-C137E10C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99" y="2596704"/>
            <a:ext cx="10929846" cy="1009651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89019412"/>
      </p:ext>
    </p:extLst>
  </p:cSld>
  <p:clrMapOvr>
    <a:masterClrMapping/>
  </p:clrMapOvr>
</p:sld>
</file>

<file path=ppt/theme/theme1.xml><?xml version="1.0" encoding="utf-8"?>
<a:theme xmlns:a="http://schemas.openxmlformats.org/drawingml/2006/main" name="Ro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o 15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16531</TotalTime>
  <Words>743</Words>
  <Application>Microsoft Office PowerPoint</Application>
  <PresentationFormat>Widescreen</PresentationFormat>
  <Paragraphs>114</Paragraphs>
  <Slides>12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Cambria Math</vt:lpstr>
      <vt:lpstr>Georgia</vt:lpstr>
      <vt:lpstr>Impact</vt:lpstr>
      <vt:lpstr>NexusSans</vt:lpstr>
      <vt:lpstr>Roo</vt:lpstr>
      <vt:lpstr>Roo 150</vt:lpstr>
      <vt:lpstr>CS ChemDraw Drawing</vt:lpstr>
      <vt:lpstr>Graph</vt:lpstr>
      <vt:lpstr>Simultaneous Determination of Additive Concentration in Rubber using ATR-FTIR Spectroscopy</vt:lpstr>
      <vt:lpstr>Motivation</vt:lpstr>
      <vt:lpstr>Attenuated Total Reflectance (ATR) Infrared (IR) Spectroscopy</vt:lpstr>
      <vt:lpstr>Quantification using ATR spectroscopy</vt:lpstr>
      <vt:lpstr>Beer’s Law Validation</vt:lpstr>
      <vt:lpstr>Classical Least Squares Analysis</vt:lpstr>
      <vt:lpstr>Partial Least Squares Analysis</vt:lpstr>
      <vt:lpstr>Conclusions</vt:lpstr>
      <vt:lpstr>Questions</vt:lpstr>
      <vt:lpstr>Supplemental Slides</vt:lpstr>
      <vt:lpstr>Problems with IR absorption-based quantification</vt:lpstr>
      <vt:lpstr>Rubber Formulations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Blair</dc:creator>
  <cp:lastModifiedBy>Kathy Perevosnik</cp:lastModifiedBy>
  <cp:revision>659</cp:revision>
  <cp:lastPrinted>2020-01-23T21:16:43Z</cp:lastPrinted>
  <dcterms:created xsi:type="dcterms:W3CDTF">2020-01-21T19:42:16Z</dcterms:created>
  <dcterms:modified xsi:type="dcterms:W3CDTF">2022-09-27T20:12:11Z</dcterms:modified>
</cp:coreProperties>
</file>