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tags/tag1.xml" ContentType="application/vnd.openxmlformats-officedocument.presentationml.tags+xml"/>
  <Override PartName="/ppt/notesSlides/notesSlide22.xml" ContentType="application/vnd.openxmlformats-officedocument.presentationml.notesSlide+xml"/>
  <Override PartName="/ppt/tags/tag2.xml" ContentType="application/vnd.openxmlformats-officedocument.presentationml.tags+xml"/>
  <Override PartName="/ppt/notesSlides/notesSlide2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443" r:id="rId2"/>
    <p:sldId id="595" r:id="rId3"/>
    <p:sldId id="596" r:id="rId4"/>
    <p:sldId id="466" r:id="rId5"/>
    <p:sldId id="449" r:id="rId6"/>
    <p:sldId id="451" r:id="rId7"/>
    <p:sldId id="455" r:id="rId8"/>
    <p:sldId id="450" r:id="rId9"/>
    <p:sldId id="583" r:id="rId10"/>
    <p:sldId id="585" r:id="rId11"/>
    <p:sldId id="586" r:id="rId12"/>
    <p:sldId id="587" r:id="rId13"/>
    <p:sldId id="588" r:id="rId14"/>
    <p:sldId id="589" r:id="rId15"/>
    <p:sldId id="597" r:id="rId16"/>
    <p:sldId id="590" r:id="rId17"/>
    <p:sldId id="573" r:id="rId18"/>
    <p:sldId id="591" r:id="rId19"/>
    <p:sldId id="592" r:id="rId20"/>
    <p:sldId id="598" r:id="rId21"/>
    <p:sldId id="599" r:id="rId22"/>
    <p:sldId id="600" r:id="rId23"/>
    <p:sldId id="508" r:id="rId24"/>
    <p:sldId id="510" r:id="rId25"/>
    <p:sldId id="486" r:id="rId26"/>
    <p:sldId id="574" r:id="rId27"/>
    <p:sldId id="578" r:id="rId28"/>
    <p:sldId id="579" r:id="rId29"/>
    <p:sldId id="445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EF1BE33-4E58-4E70-AC6F-DCAD7D0150B4}" v="390" dt="2022-04-12T10:11:22.13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90" autoAdjust="0"/>
    <p:restoredTop sz="82854" autoAdjust="0"/>
  </p:normalViewPr>
  <p:slideViewPr>
    <p:cSldViewPr snapToGrid="0">
      <p:cViewPr>
        <p:scale>
          <a:sx n="75" d="100"/>
          <a:sy n="75" d="100"/>
        </p:scale>
        <p:origin x="1266" y="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FDB3D95-A7FA-437F-9275-8ECB17E750C1}" type="doc">
      <dgm:prSet loTypeId="urn:microsoft.com/office/officeart/2005/8/layout/process1" loCatId="process" qsTypeId="urn:microsoft.com/office/officeart/2005/8/quickstyle/simple4" qsCatId="simple" csTypeId="urn:microsoft.com/office/officeart/2005/8/colors/colorful5" csCatId="colorful" phldr="1"/>
      <dgm:spPr/>
    </dgm:pt>
    <dgm:pt modelId="{8F563D6D-9A7C-4B61-9177-77435021A63B}">
      <dgm:prSet phldrT="[Text]"/>
      <dgm:spPr/>
      <dgm:t>
        <a:bodyPr/>
        <a:lstStyle/>
        <a:p>
          <a:r>
            <a:rPr lang="en-US" dirty="0">
              <a:solidFill>
                <a:srgbClr val="002060"/>
              </a:solidFill>
            </a:rPr>
            <a:t>Part 1</a:t>
          </a:r>
          <a:br>
            <a:rPr lang="en-US" dirty="0"/>
          </a:br>
          <a:r>
            <a:rPr lang="en-US" dirty="0"/>
            <a:t>Bioinspired Surface Design</a:t>
          </a:r>
        </a:p>
      </dgm:t>
    </dgm:pt>
    <dgm:pt modelId="{834B44D0-A9F1-426F-99E0-A05F4DC969E8}" type="parTrans" cxnId="{2997625D-5373-4713-BE59-BE60B02BBD2B}">
      <dgm:prSet/>
      <dgm:spPr/>
      <dgm:t>
        <a:bodyPr/>
        <a:lstStyle/>
        <a:p>
          <a:endParaRPr lang="en-US"/>
        </a:p>
      </dgm:t>
    </dgm:pt>
    <dgm:pt modelId="{4AF93B24-8540-4106-A1C8-EA2826E4F6FC}" type="sibTrans" cxnId="{2997625D-5373-4713-BE59-BE60B02BBD2B}">
      <dgm:prSet/>
      <dgm:spPr/>
      <dgm:t>
        <a:bodyPr/>
        <a:lstStyle/>
        <a:p>
          <a:endParaRPr lang="en-US"/>
        </a:p>
      </dgm:t>
    </dgm:pt>
    <dgm:pt modelId="{7A411843-69F2-4E48-924E-4BA57D5678F3}">
      <dgm:prSet phldrT="[Text]"/>
      <dgm:spPr/>
      <dgm:t>
        <a:bodyPr/>
        <a:lstStyle/>
        <a:p>
          <a:r>
            <a:rPr lang="en-US" dirty="0">
              <a:solidFill>
                <a:srgbClr val="002060"/>
              </a:solidFill>
            </a:rPr>
            <a:t>Part 2</a:t>
          </a:r>
          <a:r>
            <a:rPr lang="en-US" dirty="0"/>
            <a:t> </a:t>
          </a:r>
          <a:br>
            <a:rPr lang="en-US" dirty="0"/>
          </a:br>
          <a:r>
            <a:rPr lang="en-US" dirty="0"/>
            <a:t>Bioinspired Shell Structure</a:t>
          </a:r>
        </a:p>
      </dgm:t>
    </dgm:pt>
    <dgm:pt modelId="{27E3DFF4-FF50-473C-9312-961A0E747BAD}" type="parTrans" cxnId="{3FAB2F72-3EC3-4D1A-9254-3756B22EBC7C}">
      <dgm:prSet/>
      <dgm:spPr/>
      <dgm:t>
        <a:bodyPr/>
        <a:lstStyle/>
        <a:p>
          <a:endParaRPr lang="en-US"/>
        </a:p>
      </dgm:t>
    </dgm:pt>
    <dgm:pt modelId="{60F073CC-8948-4FC7-A604-3752F06ABEDF}" type="sibTrans" cxnId="{3FAB2F72-3EC3-4D1A-9254-3756B22EBC7C}">
      <dgm:prSet/>
      <dgm:spPr/>
      <dgm:t>
        <a:bodyPr/>
        <a:lstStyle/>
        <a:p>
          <a:endParaRPr lang="en-US"/>
        </a:p>
      </dgm:t>
    </dgm:pt>
    <dgm:pt modelId="{FDEC403B-A46D-4093-BBA1-CB80A775FDCE}">
      <dgm:prSet phldrT="[Text]"/>
      <dgm:spPr/>
      <dgm:t>
        <a:bodyPr/>
        <a:lstStyle/>
        <a:p>
          <a:r>
            <a:rPr lang="en-US" dirty="0">
              <a:solidFill>
                <a:srgbClr val="002060"/>
              </a:solidFill>
            </a:rPr>
            <a:t>Part 3</a:t>
          </a:r>
          <a:br>
            <a:rPr lang="en-US" dirty="0"/>
          </a:br>
          <a:r>
            <a:rPr lang="en-US" dirty="0"/>
            <a:t>Bioinspired  Composite for Low Temperature Condition</a:t>
          </a:r>
        </a:p>
      </dgm:t>
    </dgm:pt>
    <dgm:pt modelId="{3680C73C-0208-4320-8BD3-32EB4E67DCE8}" type="parTrans" cxnId="{F56B92EE-78A9-47C1-AFAA-1AC3BE206647}">
      <dgm:prSet/>
      <dgm:spPr/>
      <dgm:t>
        <a:bodyPr/>
        <a:lstStyle/>
        <a:p>
          <a:endParaRPr lang="en-US"/>
        </a:p>
      </dgm:t>
    </dgm:pt>
    <dgm:pt modelId="{E88842E5-4745-427B-AC52-9427DCA2F538}" type="sibTrans" cxnId="{F56B92EE-78A9-47C1-AFAA-1AC3BE206647}">
      <dgm:prSet/>
      <dgm:spPr/>
      <dgm:t>
        <a:bodyPr/>
        <a:lstStyle/>
        <a:p>
          <a:endParaRPr lang="en-US"/>
        </a:p>
      </dgm:t>
    </dgm:pt>
    <dgm:pt modelId="{E071C210-6189-49CB-8214-AF0EDF9C9C70}" type="pres">
      <dgm:prSet presAssocID="{4FDB3D95-A7FA-437F-9275-8ECB17E750C1}" presName="Name0" presStyleCnt="0">
        <dgm:presLayoutVars>
          <dgm:dir/>
          <dgm:resizeHandles val="exact"/>
        </dgm:presLayoutVars>
      </dgm:prSet>
      <dgm:spPr/>
    </dgm:pt>
    <dgm:pt modelId="{D4709C02-5B70-4010-B142-F99C3E91E15D}" type="pres">
      <dgm:prSet presAssocID="{8F563D6D-9A7C-4B61-9177-77435021A63B}" presName="node" presStyleLbl="node1" presStyleIdx="0" presStyleCnt="3" custLinFactNeighborX="-572">
        <dgm:presLayoutVars>
          <dgm:bulletEnabled val="1"/>
        </dgm:presLayoutVars>
      </dgm:prSet>
      <dgm:spPr/>
    </dgm:pt>
    <dgm:pt modelId="{B88F70D6-9E67-4356-BAB2-FF37EBAFE3A7}" type="pres">
      <dgm:prSet presAssocID="{4AF93B24-8540-4106-A1C8-EA2826E4F6FC}" presName="sibTrans" presStyleLbl="sibTrans2D1" presStyleIdx="0" presStyleCnt="2"/>
      <dgm:spPr/>
    </dgm:pt>
    <dgm:pt modelId="{92D93E39-82BF-4CDB-AAEF-C029277E45A9}" type="pres">
      <dgm:prSet presAssocID="{4AF93B24-8540-4106-A1C8-EA2826E4F6FC}" presName="connectorText" presStyleLbl="sibTrans2D1" presStyleIdx="0" presStyleCnt="2"/>
      <dgm:spPr/>
    </dgm:pt>
    <dgm:pt modelId="{0CD19DB0-848E-4CD5-887D-A6745E5BBDB2}" type="pres">
      <dgm:prSet presAssocID="{7A411843-69F2-4E48-924E-4BA57D5678F3}" presName="node" presStyleLbl="node1" presStyleIdx="1" presStyleCnt="3">
        <dgm:presLayoutVars>
          <dgm:bulletEnabled val="1"/>
        </dgm:presLayoutVars>
      </dgm:prSet>
      <dgm:spPr/>
    </dgm:pt>
    <dgm:pt modelId="{A40DC26E-F12D-40E8-8FC7-7A37B12876CD}" type="pres">
      <dgm:prSet presAssocID="{60F073CC-8948-4FC7-A604-3752F06ABEDF}" presName="sibTrans" presStyleLbl="sibTrans2D1" presStyleIdx="1" presStyleCnt="2"/>
      <dgm:spPr/>
    </dgm:pt>
    <dgm:pt modelId="{566C582A-D4A4-4AEB-BB20-07DB8D018474}" type="pres">
      <dgm:prSet presAssocID="{60F073CC-8948-4FC7-A604-3752F06ABEDF}" presName="connectorText" presStyleLbl="sibTrans2D1" presStyleIdx="1" presStyleCnt="2"/>
      <dgm:spPr/>
    </dgm:pt>
    <dgm:pt modelId="{A8415CC4-C0F8-45F4-8992-73FCB0BF172C}" type="pres">
      <dgm:prSet presAssocID="{FDEC403B-A46D-4093-BBA1-CB80A775FDCE}" presName="node" presStyleLbl="node1" presStyleIdx="2" presStyleCnt="3" custLinFactNeighborX="-7884" custLinFactNeighborY="-5030">
        <dgm:presLayoutVars>
          <dgm:bulletEnabled val="1"/>
        </dgm:presLayoutVars>
      </dgm:prSet>
      <dgm:spPr/>
    </dgm:pt>
  </dgm:ptLst>
  <dgm:cxnLst>
    <dgm:cxn modelId="{3FABE020-68EE-4C4E-9A29-31ABF0F66361}" type="presOf" srcId="{4AF93B24-8540-4106-A1C8-EA2826E4F6FC}" destId="{92D93E39-82BF-4CDB-AAEF-C029277E45A9}" srcOrd="1" destOrd="0" presId="urn:microsoft.com/office/officeart/2005/8/layout/process1"/>
    <dgm:cxn modelId="{94E8155C-FC11-49AC-BD5D-574A0156AD0C}" type="presOf" srcId="{60F073CC-8948-4FC7-A604-3752F06ABEDF}" destId="{566C582A-D4A4-4AEB-BB20-07DB8D018474}" srcOrd="1" destOrd="0" presId="urn:microsoft.com/office/officeart/2005/8/layout/process1"/>
    <dgm:cxn modelId="{2997625D-5373-4713-BE59-BE60B02BBD2B}" srcId="{4FDB3D95-A7FA-437F-9275-8ECB17E750C1}" destId="{8F563D6D-9A7C-4B61-9177-77435021A63B}" srcOrd="0" destOrd="0" parTransId="{834B44D0-A9F1-426F-99E0-A05F4DC969E8}" sibTransId="{4AF93B24-8540-4106-A1C8-EA2826E4F6FC}"/>
    <dgm:cxn modelId="{A617AD6F-82A2-4D33-9471-D9F9D8E0814F}" type="presOf" srcId="{60F073CC-8948-4FC7-A604-3752F06ABEDF}" destId="{A40DC26E-F12D-40E8-8FC7-7A37B12876CD}" srcOrd="0" destOrd="0" presId="urn:microsoft.com/office/officeart/2005/8/layout/process1"/>
    <dgm:cxn modelId="{3FAB2F72-3EC3-4D1A-9254-3756B22EBC7C}" srcId="{4FDB3D95-A7FA-437F-9275-8ECB17E750C1}" destId="{7A411843-69F2-4E48-924E-4BA57D5678F3}" srcOrd="1" destOrd="0" parTransId="{27E3DFF4-FF50-473C-9312-961A0E747BAD}" sibTransId="{60F073CC-8948-4FC7-A604-3752F06ABEDF}"/>
    <dgm:cxn modelId="{4EA9CA96-46EC-43F9-853C-285AA8AD281D}" type="presOf" srcId="{8F563D6D-9A7C-4B61-9177-77435021A63B}" destId="{D4709C02-5B70-4010-B142-F99C3E91E15D}" srcOrd="0" destOrd="0" presId="urn:microsoft.com/office/officeart/2005/8/layout/process1"/>
    <dgm:cxn modelId="{85BB12BA-478C-4EC0-B842-8FB206EEFD36}" type="presOf" srcId="{4FDB3D95-A7FA-437F-9275-8ECB17E750C1}" destId="{E071C210-6189-49CB-8214-AF0EDF9C9C70}" srcOrd="0" destOrd="0" presId="urn:microsoft.com/office/officeart/2005/8/layout/process1"/>
    <dgm:cxn modelId="{14CAEECC-AD39-4F00-A4EB-870B9DC2FBE0}" type="presOf" srcId="{7A411843-69F2-4E48-924E-4BA57D5678F3}" destId="{0CD19DB0-848E-4CD5-887D-A6745E5BBDB2}" srcOrd="0" destOrd="0" presId="urn:microsoft.com/office/officeart/2005/8/layout/process1"/>
    <dgm:cxn modelId="{647B6ED2-1A63-4D8C-904B-22C0B73F775C}" type="presOf" srcId="{FDEC403B-A46D-4093-BBA1-CB80A775FDCE}" destId="{A8415CC4-C0F8-45F4-8992-73FCB0BF172C}" srcOrd="0" destOrd="0" presId="urn:microsoft.com/office/officeart/2005/8/layout/process1"/>
    <dgm:cxn modelId="{C3E894D5-ABF4-4721-B2EE-D1764158D22E}" type="presOf" srcId="{4AF93B24-8540-4106-A1C8-EA2826E4F6FC}" destId="{B88F70D6-9E67-4356-BAB2-FF37EBAFE3A7}" srcOrd="0" destOrd="0" presId="urn:microsoft.com/office/officeart/2005/8/layout/process1"/>
    <dgm:cxn modelId="{F56B92EE-78A9-47C1-AFAA-1AC3BE206647}" srcId="{4FDB3D95-A7FA-437F-9275-8ECB17E750C1}" destId="{FDEC403B-A46D-4093-BBA1-CB80A775FDCE}" srcOrd="2" destOrd="0" parTransId="{3680C73C-0208-4320-8BD3-32EB4E67DCE8}" sibTransId="{E88842E5-4745-427B-AC52-9427DCA2F538}"/>
    <dgm:cxn modelId="{D804B0A1-1F3A-4C05-8621-69096B53E1DF}" type="presParOf" srcId="{E071C210-6189-49CB-8214-AF0EDF9C9C70}" destId="{D4709C02-5B70-4010-B142-F99C3E91E15D}" srcOrd="0" destOrd="0" presId="urn:microsoft.com/office/officeart/2005/8/layout/process1"/>
    <dgm:cxn modelId="{771AA8B4-1EEF-48D3-839D-58D9D522583F}" type="presParOf" srcId="{E071C210-6189-49CB-8214-AF0EDF9C9C70}" destId="{B88F70D6-9E67-4356-BAB2-FF37EBAFE3A7}" srcOrd="1" destOrd="0" presId="urn:microsoft.com/office/officeart/2005/8/layout/process1"/>
    <dgm:cxn modelId="{C9D6FA3A-7EBD-4746-9B20-87F2A743B3F0}" type="presParOf" srcId="{B88F70D6-9E67-4356-BAB2-FF37EBAFE3A7}" destId="{92D93E39-82BF-4CDB-AAEF-C029277E45A9}" srcOrd="0" destOrd="0" presId="urn:microsoft.com/office/officeart/2005/8/layout/process1"/>
    <dgm:cxn modelId="{5648BC29-60AF-41A4-98A0-A5FA9E41112B}" type="presParOf" srcId="{E071C210-6189-49CB-8214-AF0EDF9C9C70}" destId="{0CD19DB0-848E-4CD5-887D-A6745E5BBDB2}" srcOrd="2" destOrd="0" presId="urn:microsoft.com/office/officeart/2005/8/layout/process1"/>
    <dgm:cxn modelId="{85802DC1-B010-4423-8CEF-3DA4124CBB18}" type="presParOf" srcId="{E071C210-6189-49CB-8214-AF0EDF9C9C70}" destId="{A40DC26E-F12D-40E8-8FC7-7A37B12876CD}" srcOrd="3" destOrd="0" presId="urn:microsoft.com/office/officeart/2005/8/layout/process1"/>
    <dgm:cxn modelId="{D79CAD85-105E-4CC7-802B-6E85FC1C5A78}" type="presParOf" srcId="{A40DC26E-F12D-40E8-8FC7-7A37B12876CD}" destId="{566C582A-D4A4-4AEB-BB20-07DB8D018474}" srcOrd="0" destOrd="0" presId="urn:microsoft.com/office/officeart/2005/8/layout/process1"/>
    <dgm:cxn modelId="{EBC1C796-E7DA-4E83-A6E5-A7314D9DD6BB}" type="presParOf" srcId="{E071C210-6189-49CB-8214-AF0EDF9C9C70}" destId="{A8415CC4-C0F8-45F4-8992-73FCB0BF172C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FDB3D95-A7FA-437F-9275-8ECB17E750C1}" type="doc">
      <dgm:prSet loTypeId="urn:microsoft.com/office/officeart/2005/8/layout/process1" loCatId="process" qsTypeId="urn:microsoft.com/office/officeart/2005/8/quickstyle/simple4" qsCatId="simple" csTypeId="urn:microsoft.com/office/officeart/2005/8/colors/colorful5" csCatId="colorful" phldr="1"/>
      <dgm:spPr/>
    </dgm:pt>
    <dgm:pt modelId="{8F563D6D-9A7C-4B61-9177-77435021A63B}">
      <dgm:prSet phldrT="[Text]" custT="1"/>
      <dgm:spPr/>
      <dgm:t>
        <a:bodyPr/>
        <a:lstStyle/>
        <a:p>
          <a:r>
            <a:rPr lang="en-US" sz="2400" b="1" dirty="0">
              <a:solidFill>
                <a:srgbClr val="002060"/>
              </a:solidFill>
            </a:rPr>
            <a:t>Part 1</a:t>
          </a:r>
          <a:br>
            <a:rPr lang="en-US" sz="2100" dirty="0"/>
          </a:br>
          <a:r>
            <a:rPr lang="en-US" sz="3200" b="1" dirty="0"/>
            <a:t>Bioinspired Surface Design</a:t>
          </a:r>
          <a:endParaRPr lang="en-US" sz="2100" b="1" dirty="0"/>
        </a:p>
      </dgm:t>
    </dgm:pt>
    <dgm:pt modelId="{834B44D0-A9F1-426F-99E0-A05F4DC969E8}" type="parTrans" cxnId="{2997625D-5373-4713-BE59-BE60B02BBD2B}">
      <dgm:prSet/>
      <dgm:spPr/>
      <dgm:t>
        <a:bodyPr/>
        <a:lstStyle/>
        <a:p>
          <a:endParaRPr lang="en-US"/>
        </a:p>
      </dgm:t>
    </dgm:pt>
    <dgm:pt modelId="{4AF93B24-8540-4106-A1C8-EA2826E4F6FC}" type="sibTrans" cxnId="{2997625D-5373-4713-BE59-BE60B02BBD2B}">
      <dgm:prSet/>
      <dgm:spPr/>
      <dgm:t>
        <a:bodyPr/>
        <a:lstStyle/>
        <a:p>
          <a:endParaRPr lang="en-US"/>
        </a:p>
      </dgm:t>
    </dgm:pt>
    <dgm:pt modelId="{7A411843-69F2-4E48-924E-4BA57D5678F3}">
      <dgm:prSet phldrT="[Text]"/>
      <dgm:spPr/>
      <dgm:t>
        <a:bodyPr/>
        <a:lstStyle/>
        <a:p>
          <a:r>
            <a:rPr lang="en-US" dirty="0">
              <a:solidFill>
                <a:srgbClr val="002060"/>
              </a:solidFill>
            </a:rPr>
            <a:t>Part 2</a:t>
          </a:r>
          <a:r>
            <a:rPr lang="en-US" dirty="0"/>
            <a:t> </a:t>
          </a:r>
          <a:br>
            <a:rPr lang="en-US" dirty="0"/>
          </a:br>
          <a:r>
            <a:rPr lang="en-US" dirty="0"/>
            <a:t>Bioinspired Shell Structure</a:t>
          </a:r>
        </a:p>
      </dgm:t>
    </dgm:pt>
    <dgm:pt modelId="{27E3DFF4-FF50-473C-9312-961A0E747BAD}" type="parTrans" cxnId="{3FAB2F72-3EC3-4D1A-9254-3756B22EBC7C}">
      <dgm:prSet/>
      <dgm:spPr/>
      <dgm:t>
        <a:bodyPr/>
        <a:lstStyle/>
        <a:p>
          <a:endParaRPr lang="en-US"/>
        </a:p>
      </dgm:t>
    </dgm:pt>
    <dgm:pt modelId="{60F073CC-8948-4FC7-A604-3752F06ABEDF}" type="sibTrans" cxnId="{3FAB2F72-3EC3-4D1A-9254-3756B22EBC7C}">
      <dgm:prSet/>
      <dgm:spPr/>
      <dgm:t>
        <a:bodyPr/>
        <a:lstStyle/>
        <a:p>
          <a:endParaRPr lang="en-US"/>
        </a:p>
      </dgm:t>
    </dgm:pt>
    <dgm:pt modelId="{FDEC403B-A46D-4093-BBA1-CB80A775FDCE}">
      <dgm:prSet phldrT="[Text]"/>
      <dgm:spPr/>
      <dgm:t>
        <a:bodyPr/>
        <a:lstStyle/>
        <a:p>
          <a:r>
            <a:rPr lang="en-US" dirty="0">
              <a:solidFill>
                <a:srgbClr val="002060"/>
              </a:solidFill>
            </a:rPr>
            <a:t>Part 3</a:t>
          </a:r>
          <a:br>
            <a:rPr lang="en-US" dirty="0"/>
          </a:br>
          <a:r>
            <a:rPr lang="en-US" dirty="0"/>
            <a:t>Bioinspired  Composite for Low Temperature Condition</a:t>
          </a:r>
        </a:p>
      </dgm:t>
    </dgm:pt>
    <dgm:pt modelId="{3680C73C-0208-4320-8BD3-32EB4E67DCE8}" type="parTrans" cxnId="{F56B92EE-78A9-47C1-AFAA-1AC3BE206647}">
      <dgm:prSet/>
      <dgm:spPr/>
      <dgm:t>
        <a:bodyPr/>
        <a:lstStyle/>
        <a:p>
          <a:endParaRPr lang="en-US"/>
        </a:p>
      </dgm:t>
    </dgm:pt>
    <dgm:pt modelId="{E88842E5-4745-427B-AC52-9427DCA2F538}" type="sibTrans" cxnId="{F56B92EE-78A9-47C1-AFAA-1AC3BE206647}">
      <dgm:prSet/>
      <dgm:spPr/>
      <dgm:t>
        <a:bodyPr/>
        <a:lstStyle/>
        <a:p>
          <a:endParaRPr lang="en-US"/>
        </a:p>
      </dgm:t>
    </dgm:pt>
    <dgm:pt modelId="{E071C210-6189-49CB-8214-AF0EDF9C9C70}" type="pres">
      <dgm:prSet presAssocID="{4FDB3D95-A7FA-437F-9275-8ECB17E750C1}" presName="Name0" presStyleCnt="0">
        <dgm:presLayoutVars>
          <dgm:dir/>
          <dgm:resizeHandles val="exact"/>
        </dgm:presLayoutVars>
      </dgm:prSet>
      <dgm:spPr/>
    </dgm:pt>
    <dgm:pt modelId="{D4709C02-5B70-4010-B142-F99C3E91E15D}" type="pres">
      <dgm:prSet presAssocID="{8F563D6D-9A7C-4B61-9177-77435021A63B}" presName="node" presStyleLbl="node1" presStyleIdx="0" presStyleCnt="3" custLinFactNeighborX="-572">
        <dgm:presLayoutVars>
          <dgm:bulletEnabled val="1"/>
        </dgm:presLayoutVars>
      </dgm:prSet>
      <dgm:spPr/>
    </dgm:pt>
    <dgm:pt modelId="{B88F70D6-9E67-4356-BAB2-FF37EBAFE3A7}" type="pres">
      <dgm:prSet presAssocID="{4AF93B24-8540-4106-A1C8-EA2826E4F6FC}" presName="sibTrans" presStyleLbl="sibTrans2D1" presStyleIdx="0" presStyleCnt="2"/>
      <dgm:spPr/>
    </dgm:pt>
    <dgm:pt modelId="{92D93E39-82BF-4CDB-AAEF-C029277E45A9}" type="pres">
      <dgm:prSet presAssocID="{4AF93B24-8540-4106-A1C8-EA2826E4F6FC}" presName="connectorText" presStyleLbl="sibTrans2D1" presStyleIdx="0" presStyleCnt="2"/>
      <dgm:spPr/>
    </dgm:pt>
    <dgm:pt modelId="{0CD19DB0-848E-4CD5-887D-A6745E5BBDB2}" type="pres">
      <dgm:prSet presAssocID="{7A411843-69F2-4E48-924E-4BA57D5678F3}" presName="node" presStyleLbl="node1" presStyleIdx="1" presStyleCnt="3">
        <dgm:presLayoutVars>
          <dgm:bulletEnabled val="1"/>
        </dgm:presLayoutVars>
      </dgm:prSet>
      <dgm:spPr/>
    </dgm:pt>
    <dgm:pt modelId="{A40DC26E-F12D-40E8-8FC7-7A37B12876CD}" type="pres">
      <dgm:prSet presAssocID="{60F073CC-8948-4FC7-A604-3752F06ABEDF}" presName="sibTrans" presStyleLbl="sibTrans2D1" presStyleIdx="1" presStyleCnt="2"/>
      <dgm:spPr/>
    </dgm:pt>
    <dgm:pt modelId="{566C582A-D4A4-4AEB-BB20-07DB8D018474}" type="pres">
      <dgm:prSet presAssocID="{60F073CC-8948-4FC7-A604-3752F06ABEDF}" presName="connectorText" presStyleLbl="sibTrans2D1" presStyleIdx="1" presStyleCnt="2"/>
      <dgm:spPr/>
    </dgm:pt>
    <dgm:pt modelId="{A8415CC4-C0F8-45F4-8992-73FCB0BF172C}" type="pres">
      <dgm:prSet presAssocID="{FDEC403B-A46D-4093-BBA1-CB80A775FDCE}" presName="node" presStyleLbl="node1" presStyleIdx="2" presStyleCnt="3" custLinFactNeighborX="-7884" custLinFactNeighborY="-5030">
        <dgm:presLayoutVars>
          <dgm:bulletEnabled val="1"/>
        </dgm:presLayoutVars>
      </dgm:prSet>
      <dgm:spPr/>
    </dgm:pt>
  </dgm:ptLst>
  <dgm:cxnLst>
    <dgm:cxn modelId="{3FABE020-68EE-4C4E-9A29-31ABF0F66361}" type="presOf" srcId="{4AF93B24-8540-4106-A1C8-EA2826E4F6FC}" destId="{92D93E39-82BF-4CDB-AAEF-C029277E45A9}" srcOrd="1" destOrd="0" presId="urn:microsoft.com/office/officeart/2005/8/layout/process1"/>
    <dgm:cxn modelId="{94E8155C-FC11-49AC-BD5D-574A0156AD0C}" type="presOf" srcId="{60F073CC-8948-4FC7-A604-3752F06ABEDF}" destId="{566C582A-D4A4-4AEB-BB20-07DB8D018474}" srcOrd="1" destOrd="0" presId="urn:microsoft.com/office/officeart/2005/8/layout/process1"/>
    <dgm:cxn modelId="{2997625D-5373-4713-BE59-BE60B02BBD2B}" srcId="{4FDB3D95-A7FA-437F-9275-8ECB17E750C1}" destId="{8F563D6D-9A7C-4B61-9177-77435021A63B}" srcOrd="0" destOrd="0" parTransId="{834B44D0-A9F1-426F-99E0-A05F4DC969E8}" sibTransId="{4AF93B24-8540-4106-A1C8-EA2826E4F6FC}"/>
    <dgm:cxn modelId="{A617AD6F-82A2-4D33-9471-D9F9D8E0814F}" type="presOf" srcId="{60F073CC-8948-4FC7-A604-3752F06ABEDF}" destId="{A40DC26E-F12D-40E8-8FC7-7A37B12876CD}" srcOrd="0" destOrd="0" presId="urn:microsoft.com/office/officeart/2005/8/layout/process1"/>
    <dgm:cxn modelId="{3FAB2F72-3EC3-4D1A-9254-3756B22EBC7C}" srcId="{4FDB3D95-A7FA-437F-9275-8ECB17E750C1}" destId="{7A411843-69F2-4E48-924E-4BA57D5678F3}" srcOrd="1" destOrd="0" parTransId="{27E3DFF4-FF50-473C-9312-961A0E747BAD}" sibTransId="{60F073CC-8948-4FC7-A604-3752F06ABEDF}"/>
    <dgm:cxn modelId="{4EA9CA96-46EC-43F9-853C-285AA8AD281D}" type="presOf" srcId="{8F563D6D-9A7C-4B61-9177-77435021A63B}" destId="{D4709C02-5B70-4010-B142-F99C3E91E15D}" srcOrd="0" destOrd="0" presId="urn:microsoft.com/office/officeart/2005/8/layout/process1"/>
    <dgm:cxn modelId="{85BB12BA-478C-4EC0-B842-8FB206EEFD36}" type="presOf" srcId="{4FDB3D95-A7FA-437F-9275-8ECB17E750C1}" destId="{E071C210-6189-49CB-8214-AF0EDF9C9C70}" srcOrd="0" destOrd="0" presId="urn:microsoft.com/office/officeart/2005/8/layout/process1"/>
    <dgm:cxn modelId="{14CAEECC-AD39-4F00-A4EB-870B9DC2FBE0}" type="presOf" srcId="{7A411843-69F2-4E48-924E-4BA57D5678F3}" destId="{0CD19DB0-848E-4CD5-887D-A6745E5BBDB2}" srcOrd="0" destOrd="0" presId="urn:microsoft.com/office/officeart/2005/8/layout/process1"/>
    <dgm:cxn modelId="{647B6ED2-1A63-4D8C-904B-22C0B73F775C}" type="presOf" srcId="{FDEC403B-A46D-4093-BBA1-CB80A775FDCE}" destId="{A8415CC4-C0F8-45F4-8992-73FCB0BF172C}" srcOrd="0" destOrd="0" presId="urn:microsoft.com/office/officeart/2005/8/layout/process1"/>
    <dgm:cxn modelId="{C3E894D5-ABF4-4721-B2EE-D1764158D22E}" type="presOf" srcId="{4AF93B24-8540-4106-A1C8-EA2826E4F6FC}" destId="{B88F70D6-9E67-4356-BAB2-FF37EBAFE3A7}" srcOrd="0" destOrd="0" presId="urn:microsoft.com/office/officeart/2005/8/layout/process1"/>
    <dgm:cxn modelId="{F56B92EE-78A9-47C1-AFAA-1AC3BE206647}" srcId="{4FDB3D95-A7FA-437F-9275-8ECB17E750C1}" destId="{FDEC403B-A46D-4093-BBA1-CB80A775FDCE}" srcOrd="2" destOrd="0" parTransId="{3680C73C-0208-4320-8BD3-32EB4E67DCE8}" sibTransId="{E88842E5-4745-427B-AC52-9427DCA2F538}"/>
    <dgm:cxn modelId="{D804B0A1-1F3A-4C05-8621-69096B53E1DF}" type="presParOf" srcId="{E071C210-6189-49CB-8214-AF0EDF9C9C70}" destId="{D4709C02-5B70-4010-B142-F99C3E91E15D}" srcOrd="0" destOrd="0" presId="urn:microsoft.com/office/officeart/2005/8/layout/process1"/>
    <dgm:cxn modelId="{771AA8B4-1EEF-48D3-839D-58D9D522583F}" type="presParOf" srcId="{E071C210-6189-49CB-8214-AF0EDF9C9C70}" destId="{B88F70D6-9E67-4356-BAB2-FF37EBAFE3A7}" srcOrd="1" destOrd="0" presId="urn:microsoft.com/office/officeart/2005/8/layout/process1"/>
    <dgm:cxn modelId="{C9D6FA3A-7EBD-4746-9B20-87F2A743B3F0}" type="presParOf" srcId="{B88F70D6-9E67-4356-BAB2-FF37EBAFE3A7}" destId="{92D93E39-82BF-4CDB-AAEF-C029277E45A9}" srcOrd="0" destOrd="0" presId="urn:microsoft.com/office/officeart/2005/8/layout/process1"/>
    <dgm:cxn modelId="{5648BC29-60AF-41A4-98A0-A5FA9E41112B}" type="presParOf" srcId="{E071C210-6189-49CB-8214-AF0EDF9C9C70}" destId="{0CD19DB0-848E-4CD5-887D-A6745E5BBDB2}" srcOrd="2" destOrd="0" presId="urn:microsoft.com/office/officeart/2005/8/layout/process1"/>
    <dgm:cxn modelId="{85802DC1-B010-4423-8CEF-3DA4124CBB18}" type="presParOf" srcId="{E071C210-6189-49CB-8214-AF0EDF9C9C70}" destId="{A40DC26E-F12D-40E8-8FC7-7A37B12876CD}" srcOrd="3" destOrd="0" presId="urn:microsoft.com/office/officeart/2005/8/layout/process1"/>
    <dgm:cxn modelId="{D79CAD85-105E-4CC7-802B-6E85FC1C5A78}" type="presParOf" srcId="{A40DC26E-F12D-40E8-8FC7-7A37B12876CD}" destId="{566C582A-D4A4-4AEB-BB20-07DB8D018474}" srcOrd="0" destOrd="0" presId="urn:microsoft.com/office/officeart/2005/8/layout/process1"/>
    <dgm:cxn modelId="{EBC1C796-E7DA-4E83-A6E5-A7314D9DD6BB}" type="presParOf" srcId="{E071C210-6189-49CB-8214-AF0EDF9C9C70}" destId="{A8415CC4-C0F8-45F4-8992-73FCB0BF172C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FDB3D95-A7FA-437F-9275-8ECB17E750C1}" type="doc">
      <dgm:prSet loTypeId="urn:microsoft.com/office/officeart/2005/8/layout/process1" loCatId="process" qsTypeId="urn:microsoft.com/office/officeart/2005/8/quickstyle/simple4" qsCatId="simple" csTypeId="urn:microsoft.com/office/officeart/2005/8/colors/colorful5" csCatId="colorful" phldr="1"/>
      <dgm:spPr/>
    </dgm:pt>
    <dgm:pt modelId="{8F563D6D-9A7C-4B61-9177-77435021A63B}">
      <dgm:prSet phldrT="[Text]"/>
      <dgm:spPr/>
      <dgm:t>
        <a:bodyPr/>
        <a:lstStyle/>
        <a:p>
          <a:r>
            <a:rPr lang="en-US" dirty="0">
              <a:solidFill>
                <a:srgbClr val="002060"/>
              </a:solidFill>
            </a:rPr>
            <a:t>Part 1</a:t>
          </a:r>
          <a:br>
            <a:rPr lang="en-US" dirty="0"/>
          </a:br>
          <a:r>
            <a:rPr lang="en-US" dirty="0"/>
            <a:t>Bioinspired Surface Design</a:t>
          </a:r>
        </a:p>
      </dgm:t>
    </dgm:pt>
    <dgm:pt modelId="{834B44D0-A9F1-426F-99E0-A05F4DC969E8}" type="parTrans" cxnId="{2997625D-5373-4713-BE59-BE60B02BBD2B}">
      <dgm:prSet/>
      <dgm:spPr/>
      <dgm:t>
        <a:bodyPr/>
        <a:lstStyle/>
        <a:p>
          <a:endParaRPr lang="en-US"/>
        </a:p>
      </dgm:t>
    </dgm:pt>
    <dgm:pt modelId="{4AF93B24-8540-4106-A1C8-EA2826E4F6FC}" type="sibTrans" cxnId="{2997625D-5373-4713-BE59-BE60B02BBD2B}">
      <dgm:prSet/>
      <dgm:spPr/>
      <dgm:t>
        <a:bodyPr/>
        <a:lstStyle/>
        <a:p>
          <a:endParaRPr lang="en-US"/>
        </a:p>
      </dgm:t>
    </dgm:pt>
    <dgm:pt modelId="{7A411843-69F2-4E48-924E-4BA57D5678F3}">
      <dgm:prSet phldrT="[Text]" custT="1"/>
      <dgm:spPr/>
      <dgm:t>
        <a:bodyPr/>
        <a:lstStyle/>
        <a:p>
          <a:r>
            <a:rPr lang="en-US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Part 2</a:t>
          </a:r>
          <a:r>
            <a: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br>
            <a:rPr lang="en-US" sz="2100" dirty="0"/>
          </a:br>
          <a:r>
            <a: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Bioinspired Shell Structure</a:t>
          </a:r>
          <a:endParaRPr lang="en-US" sz="21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7E3DFF4-FF50-473C-9312-961A0E747BAD}" type="parTrans" cxnId="{3FAB2F72-3EC3-4D1A-9254-3756B22EBC7C}">
      <dgm:prSet/>
      <dgm:spPr/>
      <dgm:t>
        <a:bodyPr/>
        <a:lstStyle/>
        <a:p>
          <a:endParaRPr lang="en-US"/>
        </a:p>
      </dgm:t>
    </dgm:pt>
    <dgm:pt modelId="{60F073CC-8948-4FC7-A604-3752F06ABEDF}" type="sibTrans" cxnId="{3FAB2F72-3EC3-4D1A-9254-3756B22EBC7C}">
      <dgm:prSet/>
      <dgm:spPr/>
      <dgm:t>
        <a:bodyPr/>
        <a:lstStyle/>
        <a:p>
          <a:endParaRPr lang="en-US"/>
        </a:p>
      </dgm:t>
    </dgm:pt>
    <dgm:pt modelId="{FDEC403B-A46D-4093-BBA1-CB80A775FDCE}">
      <dgm:prSet phldrT="[Text]"/>
      <dgm:spPr/>
      <dgm:t>
        <a:bodyPr/>
        <a:lstStyle/>
        <a:p>
          <a:r>
            <a:rPr lang="en-US" dirty="0">
              <a:solidFill>
                <a:srgbClr val="002060"/>
              </a:solidFill>
            </a:rPr>
            <a:t>Part 3</a:t>
          </a:r>
          <a:br>
            <a:rPr lang="en-US" dirty="0"/>
          </a:br>
          <a:r>
            <a:rPr lang="en-US" dirty="0"/>
            <a:t>Bioinspired  Composite for Low Temperature Condition</a:t>
          </a:r>
        </a:p>
      </dgm:t>
    </dgm:pt>
    <dgm:pt modelId="{3680C73C-0208-4320-8BD3-32EB4E67DCE8}" type="parTrans" cxnId="{F56B92EE-78A9-47C1-AFAA-1AC3BE206647}">
      <dgm:prSet/>
      <dgm:spPr/>
      <dgm:t>
        <a:bodyPr/>
        <a:lstStyle/>
        <a:p>
          <a:endParaRPr lang="en-US"/>
        </a:p>
      </dgm:t>
    </dgm:pt>
    <dgm:pt modelId="{E88842E5-4745-427B-AC52-9427DCA2F538}" type="sibTrans" cxnId="{F56B92EE-78A9-47C1-AFAA-1AC3BE206647}">
      <dgm:prSet/>
      <dgm:spPr/>
      <dgm:t>
        <a:bodyPr/>
        <a:lstStyle/>
        <a:p>
          <a:endParaRPr lang="en-US"/>
        </a:p>
      </dgm:t>
    </dgm:pt>
    <dgm:pt modelId="{E071C210-6189-49CB-8214-AF0EDF9C9C70}" type="pres">
      <dgm:prSet presAssocID="{4FDB3D95-A7FA-437F-9275-8ECB17E750C1}" presName="Name0" presStyleCnt="0">
        <dgm:presLayoutVars>
          <dgm:dir/>
          <dgm:resizeHandles val="exact"/>
        </dgm:presLayoutVars>
      </dgm:prSet>
      <dgm:spPr/>
    </dgm:pt>
    <dgm:pt modelId="{D4709C02-5B70-4010-B142-F99C3E91E15D}" type="pres">
      <dgm:prSet presAssocID="{8F563D6D-9A7C-4B61-9177-77435021A63B}" presName="node" presStyleLbl="node1" presStyleIdx="0" presStyleCnt="3" custLinFactNeighborX="-572">
        <dgm:presLayoutVars>
          <dgm:bulletEnabled val="1"/>
        </dgm:presLayoutVars>
      </dgm:prSet>
      <dgm:spPr/>
    </dgm:pt>
    <dgm:pt modelId="{B88F70D6-9E67-4356-BAB2-FF37EBAFE3A7}" type="pres">
      <dgm:prSet presAssocID="{4AF93B24-8540-4106-A1C8-EA2826E4F6FC}" presName="sibTrans" presStyleLbl="sibTrans2D1" presStyleIdx="0" presStyleCnt="2"/>
      <dgm:spPr/>
    </dgm:pt>
    <dgm:pt modelId="{92D93E39-82BF-4CDB-AAEF-C029277E45A9}" type="pres">
      <dgm:prSet presAssocID="{4AF93B24-8540-4106-A1C8-EA2826E4F6FC}" presName="connectorText" presStyleLbl="sibTrans2D1" presStyleIdx="0" presStyleCnt="2"/>
      <dgm:spPr/>
    </dgm:pt>
    <dgm:pt modelId="{0CD19DB0-848E-4CD5-887D-A6745E5BBDB2}" type="pres">
      <dgm:prSet presAssocID="{7A411843-69F2-4E48-924E-4BA57D5678F3}" presName="node" presStyleLbl="node1" presStyleIdx="1" presStyleCnt="3">
        <dgm:presLayoutVars>
          <dgm:bulletEnabled val="1"/>
        </dgm:presLayoutVars>
      </dgm:prSet>
      <dgm:spPr/>
    </dgm:pt>
    <dgm:pt modelId="{A40DC26E-F12D-40E8-8FC7-7A37B12876CD}" type="pres">
      <dgm:prSet presAssocID="{60F073CC-8948-4FC7-A604-3752F06ABEDF}" presName="sibTrans" presStyleLbl="sibTrans2D1" presStyleIdx="1" presStyleCnt="2"/>
      <dgm:spPr/>
    </dgm:pt>
    <dgm:pt modelId="{566C582A-D4A4-4AEB-BB20-07DB8D018474}" type="pres">
      <dgm:prSet presAssocID="{60F073CC-8948-4FC7-A604-3752F06ABEDF}" presName="connectorText" presStyleLbl="sibTrans2D1" presStyleIdx="1" presStyleCnt="2"/>
      <dgm:spPr/>
    </dgm:pt>
    <dgm:pt modelId="{A8415CC4-C0F8-45F4-8992-73FCB0BF172C}" type="pres">
      <dgm:prSet presAssocID="{FDEC403B-A46D-4093-BBA1-CB80A775FDCE}" presName="node" presStyleLbl="node1" presStyleIdx="2" presStyleCnt="3" custLinFactNeighborX="-7884" custLinFactNeighborY="-5030">
        <dgm:presLayoutVars>
          <dgm:bulletEnabled val="1"/>
        </dgm:presLayoutVars>
      </dgm:prSet>
      <dgm:spPr/>
    </dgm:pt>
  </dgm:ptLst>
  <dgm:cxnLst>
    <dgm:cxn modelId="{3FABE020-68EE-4C4E-9A29-31ABF0F66361}" type="presOf" srcId="{4AF93B24-8540-4106-A1C8-EA2826E4F6FC}" destId="{92D93E39-82BF-4CDB-AAEF-C029277E45A9}" srcOrd="1" destOrd="0" presId="urn:microsoft.com/office/officeart/2005/8/layout/process1"/>
    <dgm:cxn modelId="{94E8155C-FC11-49AC-BD5D-574A0156AD0C}" type="presOf" srcId="{60F073CC-8948-4FC7-A604-3752F06ABEDF}" destId="{566C582A-D4A4-4AEB-BB20-07DB8D018474}" srcOrd="1" destOrd="0" presId="urn:microsoft.com/office/officeart/2005/8/layout/process1"/>
    <dgm:cxn modelId="{2997625D-5373-4713-BE59-BE60B02BBD2B}" srcId="{4FDB3D95-A7FA-437F-9275-8ECB17E750C1}" destId="{8F563D6D-9A7C-4B61-9177-77435021A63B}" srcOrd="0" destOrd="0" parTransId="{834B44D0-A9F1-426F-99E0-A05F4DC969E8}" sibTransId="{4AF93B24-8540-4106-A1C8-EA2826E4F6FC}"/>
    <dgm:cxn modelId="{A617AD6F-82A2-4D33-9471-D9F9D8E0814F}" type="presOf" srcId="{60F073CC-8948-4FC7-A604-3752F06ABEDF}" destId="{A40DC26E-F12D-40E8-8FC7-7A37B12876CD}" srcOrd="0" destOrd="0" presId="urn:microsoft.com/office/officeart/2005/8/layout/process1"/>
    <dgm:cxn modelId="{3FAB2F72-3EC3-4D1A-9254-3756B22EBC7C}" srcId="{4FDB3D95-A7FA-437F-9275-8ECB17E750C1}" destId="{7A411843-69F2-4E48-924E-4BA57D5678F3}" srcOrd="1" destOrd="0" parTransId="{27E3DFF4-FF50-473C-9312-961A0E747BAD}" sibTransId="{60F073CC-8948-4FC7-A604-3752F06ABEDF}"/>
    <dgm:cxn modelId="{4EA9CA96-46EC-43F9-853C-285AA8AD281D}" type="presOf" srcId="{8F563D6D-9A7C-4B61-9177-77435021A63B}" destId="{D4709C02-5B70-4010-B142-F99C3E91E15D}" srcOrd="0" destOrd="0" presId="urn:microsoft.com/office/officeart/2005/8/layout/process1"/>
    <dgm:cxn modelId="{85BB12BA-478C-4EC0-B842-8FB206EEFD36}" type="presOf" srcId="{4FDB3D95-A7FA-437F-9275-8ECB17E750C1}" destId="{E071C210-6189-49CB-8214-AF0EDF9C9C70}" srcOrd="0" destOrd="0" presId="urn:microsoft.com/office/officeart/2005/8/layout/process1"/>
    <dgm:cxn modelId="{14CAEECC-AD39-4F00-A4EB-870B9DC2FBE0}" type="presOf" srcId="{7A411843-69F2-4E48-924E-4BA57D5678F3}" destId="{0CD19DB0-848E-4CD5-887D-A6745E5BBDB2}" srcOrd="0" destOrd="0" presId="urn:microsoft.com/office/officeart/2005/8/layout/process1"/>
    <dgm:cxn modelId="{647B6ED2-1A63-4D8C-904B-22C0B73F775C}" type="presOf" srcId="{FDEC403B-A46D-4093-BBA1-CB80A775FDCE}" destId="{A8415CC4-C0F8-45F4-8992-73FCB0BF172C}" srcOrd="0" destOrd="0" presId="urn:microsoft.com/office/officeart/2005/8/layout/process1"/>
    <dgm:cxn modelId="{C3E894D5-ABF4-4721-B2EE-D1764158D22E}" type="presOf" srcId="{4AF93B24-8540-4106-A1C8-EA2826E4F6FC}" destId="{B88F70D6-9E67-4356-BAB2-FF37EBAFE3A7}" srcOrd="0" destOrd="0" presId="urn:microsoft.com/office/officeart/2005/8/layout/process1"/>
    <dgm:cxn modelId="{F56B92EE-78A9-47C1-AFAA-1AC3BE206647}" srcId="{4FDB3D95-A7FA-437F-9275-8ECB17E750C1}" destId="{FDEC403B-A46D-4093-BBA1-CB80A775FDCE}" srcOrd="2" destOrd="0" parTransId="{3680C73C-0208-4320-8BD3-32EB4E67DCE8}" sibTransId="{E88842E5-4745-427B-AC52-9427DCA2F538}"/>
    <dgm:cxn modelId="{D804B0A1-1F3A-4C05-8621-69096B53E1DF}" type="presParOf" srcId="{E071C210-6189-49CB-8214-AF0EDF9C9C70}" destId="{D4709C02-5B70-4010-B142-F99C3E91E15D}" srcOrd="0" destOrd="0" presId="urn:microsoft.com/office/officeart/2005/8/layout/process1"/>
    <dgm:cxn modelId="{771AA8B4-1EEF-48D3-839D-58D9D522583F}" type="presParOf" srcId="{E071C210-6189-49CB-8214-AF0EDF9C9C70}" destId="{B88F70D6-9E67-4356-BAB2-FF37EBAFE3A7}" srcOrd="1" destOrd="0" presId="urn:microsoft.com/office/officeart/2005/8/layout/process1"/>
    <dgm:cxn modelId="{C9D6FA3A-7EBD-4746-9B20-87F2A743B3F0}" type="presParOf" srcId="{B88F70D6-9E67-4356-BAB2-FF37EBAFE3A7}" destId="{92D93E39-82BF-4CDB-AAEF-C029277E45A9}" srcOrd="0" destOrd="0" presId="urn:microsoft.com/office/officeart/2005/8/layout/process1"/>
    <dgm:cxn modelId="{5648BC29-60AF-41A4-98A0-A5FA9E41112B}" type="presParOf" srcId="{E071C210-6189-49CB-8214-AF0EDF9C9C70}" destId="{0CD19DB0-848E-4CD5-887D-A6745E5BBDB2}" srcOrd="2" destOrd="0" presId="urn:microsoft.com/office/officeart/2005/8/layout/process1"/>
    <dgm:cxn modelId="{85802DC1-B010-4423-8CEF-3DA4124CBB18}" type="presParOf" srcId="{E071C210-6189-49CB-8214-AF0EDF9C9C70}" destId="{A40DC26E-F12D-40E8-8FC7-7A37B12876CD}" srcOrd="3" destOrd="0" presId="urn:microsoft.com/office/officeart/2005/8/layout/process1"/>
    <dgm:cxn modelId="{D79CAD85-105E-4CC7-802B-6E85FC1C5A78}" type="presParOf" srcId="{A40DC26E-F12D-40E8-8FC7-7A37B12876CD}" destId="{566C582A-D4A4-4AEB-BB20-07DB8D018474}" srcOrd="0" destOrd="0" presId="urn:microsoft.com/office/officeart/2005/8/layout/process1"/>
    <dgm:cxn modelId="{EBC1C796-E7DA-4E83-A6E5-A7314D9DD6BB}" type="presParOf" srcId="{E071C210-6189-49CB-8214-AF0EDF9C9C70}" destId="{A8415CC4-C0F8-45F4-8992-73FCB0BF172C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FDB3D95-A7FA-437F-9275-8ECB17E750C1}" type="doc">
      <dgm:prSet loTypeId="urn:microsoft.com/office/officeart/2005/8/layout/process1" loCatId="process" qsTypeId="urn:microsoft.com/office/officeart/2005/8/quickstyle/simple4" qsCatId="simple" csTypeId="urn:microsoft.com/office/officeart/2005/8/colors/colorful5" csCatId="colorful" phldr="1"/>
      <dgm:spPr/>
    </dgm:pt>
    <dgm:pt modelId="{8F563D6D-9A7C-4B61-9177-77435021A63B}">
      <dgm:prSet phldrT="[Text]" custT="1"/>
      <dgm:spPr/>
      <dgm:t>
        <a:bodyPr/>
        <a:lstStyle/>
        <a:p>
          <a:r>
            <a:rPr lang="en-US" sz="2000" dirty="0">
              <a:solidFill>
                <a:srgbClr val="002060"/>
              </a:solidFill>
            </a:rPr>
            <a:t>Part 1</a:t>
          </a:r>
          <a:br>
            <a:rPr lang="en-US" sz="2000" dirty="0"/>
          </a:br>
          <a:r>
            <a:rPr lang="en-US" sz="2000" dirty="0"/>
            <a:t>Bioinspired Surface Design</a:t>
          </a:r>
        </a:p>
      </dgm:t>
    </dgm:pt>
    <dgm:pt modelId="{834B44D0-A9F1-426F-99E0-A05F4DC969E8}" type="parTrans" cxnId="{2997625D-5373-4713-BE59-BE60B02BBD2B}">
      <dgm:prSet/>
      <dgm:spPr/>
      <dgm:t>
        <a:bodyPr/>
        <a:lstStyle/>
        <a:p>
          <a:endParaRPr lang="en-US"/>
        </a:p>
      </dgm:t>
    </dgm:pt>
    <dgm:pt modelId="{4AF93B24-8540-4106-A1C8-EA2826E4F6FC}" type="sibTrans" cxnId="{2997625D-5373-4713-BE59-BE60B02BBD2B}">
      <dgm:prSet/>
      <dgm:spPr/>
      <dgm:t>
        <a:bodyPr/>
        <a:lstStyle/>
        <a:p>
          <a:endParaRPr lang="en-US"/>
        </a:p>
      </dgm:t>
    </dgm:pt>
    <dgm:pt modelId="{7A411843-69F2-4E48-924E-4BA57D5678F3}">
      <dgm:prSet phldrT="[Text]" custT="1"/>
      <dgm:spPr/>
      <dgm:t>
        <a:bodyPr/>
        <a:lstStyle/>
        <a:p>
          <a:r>
            <a:rPr lang="en-US" sz="2000" dirty="0">
              <a:solidFill>
                <a:srgbClr val="002060"/>
              </a:solidFill>
            </a:rPr>
            <a:t>Part 2</a:t>
          </a:r>
          <a:r>
            <a:rPr lang="en-US" sz="2000" dirty="0"/>
            <a:t> </a:t>
          </a:r>
          <a:br>
            <a:rPr lang="en-US" sz="2000" dirty="0"/>
          </a:br>
          <a:r>
            <a:rPr lang="en-US" sz="2000" dirty="0"/>
            <a:t>Bioinspired Shell Structure</a:t>
          </a:r>
        </a:p>
      </dgm:t>
    </dgm:pt>
    <dgm:pt modelId="{27E3DFF4-FF50-473C-9312-961A0E747BAD}" type="parTrans" cxnId="{3FAB2F72-3EC3-4D1A-9254-3756B22EBC7C}">
      <dgm:prSet/>
      <dgm:spPr/>
      <dgm:t>
        <a:bodyPr/>
        <a:lstStyle/>
        <a:p>
          <a:endParaRPr lang="en-US"/>
        </a:p>
      </dgm:t>
    </dgm:pt>
    <dgm:pt modelId="{60F073CC-8948-4FC7-A604-3752F06ABEDF}" type="sibTrans" cxnId="{3FAB2F72-3EC3-4D1A-9254-3756B22EBC7C}">
      <dgm:prSet/>
      <dgm:spPr/>
      <dgm:t>
        <a:bodyPr/>
        <a:lstStyle/>
        <a:p>
          <a:endParaRPr lang="en-US"/>
        </a:p>
      </dgm:t>
    </dgm:pt>
    <dgm:pt modelId="{FDEC403B-A46D-4093-BBA1-CB80A775FDCE}">
      <dgm:prSet phldrT="[Text]" custT="1"/>
      <dgm:spPr/>
      <dgm:t>
        <a:bodyPr/>
        <a:lstStyle/>
        <a:p>
          <a:r>
            <a:rPr lang="en-US" sz="2000" b="1" dirty="0">
              <a:solidFill>
                <a:srgbClr val="002060"/>
              </a:solidFill>
            </a:rPr>
            <a:t>Part 3</a:t>
          </a:r>
          <a:br>
            <a:rPr lang="en-US" sz="2000" b="1" dirty="0"/>
          </a:br>
          <a:r>
            <a:rPr lang="en-US" sz="2000" b="1" dirty="0"/>
            <a:t>Bioinspired  Composite for Low Temperature Condition</a:t>
          </a:r>
        </a:p>
      </dgm:t>
    </dgm:pt>
    <dgm:pt modelId="{3680C73C-0208-4320-8BD3-32EB4E67DCE8}" type="parTrans" cxnId="{F56B92EE-78A9-47C1-AFAA-1AC3BE206647}">
      <dgm:prSet/>
      <dgm:spPr/>
      <dgm:t>
        <a:bodyPr/>
        <a:lstStyle/>
        <a:p>
          <a:endParaRPr lang="en-US"/>
        </a:p>
      </dgm:t>
    </dgm:pt>
    <dgm:pt modelId="{E88842E5-4745-427B-AC52-9427DCA2F538}" type="sibTrans" cxnId="{F56B92EE-78A9-47C1-AFAA-1AC3BE206647}">
      <dgm:prSet/>
      <dgm:spPr/>
      <dgm:t>
        <a:bodyPr/>
        <a:lstStyle/>
        <a:p>
          <a:endParaRPr lang="en-US"/>
        </a:p>
      </dgm:t>
    </dgm:pt>
    <dgm:pt modelId="{E071C210-6189-49CB-8214-AF0EDF9C9C70}" type="pres">
      <dgm:prSet presAssocID="{4FDB3D95-A7FA-437F-9275-8ECB17E750C1}" presName="Name0" presStyleCnt="0">
        <dgm:presLayoutVars>
          <dgm:dir/>
          <dgm:resizeHandles val="exact"/>
        </dgm:presLayoutVars>
      </dgm:prSet>
      <dgm:spPr/>
    </dgm:pt>
    <dgm:pt modelId="{D4709C02-5B70-4010-B142-F99C3E91E15D}" type="pres">
      <dgm:prSet presAssocID="{8F563D6D-9A7C-4B61-9177-77435021A63B}" presName="node" presStyleLbl="node1" presStyleIdx="0" presStyleCnt="3" custLinFactNeighborX="-572">
        <dgm:presLayoutVars>
          <dgm:bulletEnabled val="1"/>
        </dgm:presLayoutVars>
      </dgm:prSet>
      <dgm:spPr/>
    </dgm:pt>
    <dgm:pt modelId="{B88F70D6-9E67-4356-BAB2-FF37EBAFE3A7}" type="pres">
      <dgm:prSet presAssocID="{4AF93B24-8540-4106-A1C8-EA2826E4F6FC}" presName="sibTrans" presStyleLbl="sibTrans2D1" presStyleIdx="0" presStyleCnt="2"/>
      <dgm:spPr/>
    </dgm:pt>
    <dgm:pt modelId="{92D93E39-82BF-4CDB-AAEF-C029277E45A9}" type="pres">
      <dgm:prSet presAssocID="{4AF93B24-8540-4106-A1C8-EA2826E4F6FC}" presName="connectorText" presStyleLbl="sibTrans2D1" presStyleIdx="0" presStyleCnt="2"/>
      <dgm:spPr/>
    </dgm:pt>
    <dgm:pt modelId="{0CD19DB0-848E-4CD5-887D-A6745E5BBDB2}" type="pres">
      <dgm:prSet presAssocID="{7A411843-69F2-4E48-924E-4BA57D5678F3}" presName="node" presStyleLbl="node1" presStyleIdx="1" presStyleCnt="3" custLinFactNeighborX="0" custLinFactNeighborY="191">
        <dgm:presLayoutVars>
          <dgm:bulletEnabled val="1"/>
        </dgm:presLayoutVars>
      </dgm:prSet>
      <dgm:spPr/>
    </dgm:pt>
    <dgm:pt modelId="{A40DC26E-F12D-40E8-8FC7-7A37B12876CD}" type="pres">
      <dgm:prSet presAssocID="{60F073CC-8948-4FC7-A604-3752F06ABEDF}" presName="sibTrans" presStyleLbl="sibTrans2D1" presStyleIdx="1" presStyleCnt="2"/>
      <dgm:spPr/>
    </dgm:pt>
    <dgm:pt modelId="{566C582A-D4A4-4AEB-BB20-07DB8D018474}" type="pres">
      <dgm:prSet presAssocID="{60F073CC-8948-4FC7-A604-3752F06ABEDF}" presName="connectorText" presStyleLbl="sibTrans2D1" presStyleIdx="1" presStyleCnt="2"/>
      <dgm:spPr/>
    </dgm:pt>
    <dgm:pt modelId="{A8415CC4-C0F8-45F4-8992-73FCB0BF172C}" type="pres">
      <dgm:prSet presAssocID="{FDEC403B-A46D-4093-BBA1-CB80A775FDCE}" presName="node" presStyleLbl="node1" presStyleIdx="2" presStyleCnt="3" custScaleX="101156" custLinFactNeighborX="-7884" custLinFactNeighborY="-5030">
        <dgm:presLayoutVars>
          <dgm:bulletEnabled val="1"/>
        </dgm:presLayoutVars>
      </dgm:prSet>
      <dgm:spPr/>
    </dgm:pt>
  </dgm:ptLst>
  <dgm:cxnLst>
    <dgm:cxn modelId="{3FABE020-68EE-4C4E-9A29-31ABF0F66361}" type="presOf" srcId="{4AF93B24-8540-4106-A1C8-EA2826E4F6FC}" destId="{92D93E39-82BF-4CDB-AAEF-C029277E45A9}" srcOrd="1" destOrd="0" presId="urn:microsoft.com/office/officeart/2005/8/layout/process1"/>
    <dgm:cxn modelId="{94E8155C-FC11-49AC-BD5D-574A0156AD0C}" type="presOf" srcId="{60F073CC-8948-4FC7-A604-3752F06ABEDF}" destId="{566C582A-D4A4-4AEB-BB20-07DB8D018474}" srcOrd="1" destOrd="0" presId="urn:microsoft.com/office/officeart/2005/8/layout/process1"/>
    <dgm:cxn modelId="{2997625D-5373-4713-BE59-BE60B02BBD2B}" srcId="{4FDB3D95-A7FA-437F-9275-8ECB17E750C1}" destId="{8F563D6D-9A7C-4B61-9177-77435021A63B}" srcOrd="0" destOrd="0" parTransId="{834B44D0-A9F1-426F-99E0-A05F4DC969E8}" sibTransId="{4AF93B24-8540-4106-A1C8-EA2826E4F6FC}"/>
    <dgm:cxn modelId="{A617AD6F-82A2-4D33-9471-D9F9D8E0814F}" type="presOf" srcId="{60F073CC-8948-4FC7-A604-3752F06ABEDF}" destId="{A40DC26E-F12D-40E8-8FC7-7A37B12876CD}" srcOrd="0" destOrd="0" presId="urn:microsoft.com/office/officeart/2005/8/layout/process1"/>
    <dgm:cxn modelId="{3FAB2F72-3EC3-4D1A-9254-3756B22EBC7C}" srcId="{4FDB3D95-A7FA-437F-9275-8ECB17E750C1}" destId="{7A411843-69F2-4E48-924E-4BA57D5678F3}" srcOrd="1" destOrd="0" parTransId="{27E3DFF4-FF50-473C-9312-961A0E747BAD}" sibTransId="{60F073CC-8948-4FC7-A604-3752F06ABEDF}"/>
    <dgm:cxn modelId="{4EA9CA96-46EC-43F9-853C-285AA8AD281D}" type="presOf" srcId="{8F563D6D-9A7C-4B61-9177-77435021A63B}" destId="{D4709C02-5B70-4010-B142-F99C3E91E15D}" srcOrd="0" destOrd="0" presId="urn:microsoft.com/office/officeart/2005/8/layout/process1"/>
    <dgm:cxn modelId="{85BB12BA-478C-4EC0-B842-8FB206EEFD36}" type="presOf" srcId="{4FDB3D95-A7FA-437F-9275-8ECB17E750C1}" destId="{E071C210-6189-49CB-8214-AF0EDF9C9C70}" srcOrd="0" destOrd="0" presId="urn:microsoft.com/office/officeart/2005/8/layout/process1"/>
    <dgm:cxn modelId="{14CAEECC-AD39-4F00-A4EB-870B9DC2FBE0}" type="presOf" srcId="{7A411843-69F2-4E48-924E-4BA57D5678F3}" destId="{0CD19DB0-848E-4CD5-887D-A6745E5BBDB2}" srcOrd="0" destOrd="0" presId="urn:microsoft.com/office/officeart/2005/8/layout/process1"/>
    <dgm:cxn modelId="{647B6ED2-1A63-4D8C-904B-22C0B73F775C}" type="presOf" srcId="{FDEC403B-A46D-4093-BBA1-CB80A775FDCE}" destId="{A8415CC4-C0F8-45F4-8992-73FCB0BF172C}" srcOrd="0" destOrd="0" presId="urn:microsoft.com/office/officeart/2005/8/layout/process1"/>
    <dgm:cxn modelId="{C3E894D5-ABF4-4721-B2EE-D1764158D22E}" type="presOf" srcId="{4AF93B24-8540-4106-A1C8-EA2826E4F6FC}" destId="{B88F70D6-9E67-4356-BAB2-FF37EBAFE3A7}" srcOrd="0" destOrd="0" presId="urn:microsoft.com/office/officeart/2005/8/layout/process1"/>
    <dgm:cxn modelId="{F56B92EE-78A9-47C1-AFAA-1AC3BE206647}" srcId="{4FDB3D95-A7FA-437F-9275-8ECB17E750C1}" destId="{FDEC403B-A46D-4093-BBA1-CB80A775FDCE}" srcOrd="2" destOrd="0" parTransId="{3680C73C-0208-4320-8BD3-32EB4E67DCE8}" sibTransId="{E88842E5-4745-427B-AC52-9427DCA2F538}"/>
    <dgm:cxn modelId="{D804B0A1-1F3A-4C05-8621-69096B53E1DF}" type="presParOf" srcId="{E071C210-6189-49CB-8214-AF0EDF9C9C70}" destId="{D4709C02-5B70-4010-B142-F99C3E91E15D}" srcOrd="0" destOrd="0" presId="urn:microsoft.com/office/officeart/2005/8/layout/process1"/>
    <dgm:cxn modelId="{771AA8B4-1EEF-48D3-839D-58D9D522583F}" type="presParOf" srcId="{E071C210-6189-49CB-8214-AF0EDF9C9C70}" destId="{B88F70D6-9E67-4356-BAB2-FF37EBAFE3A7}" srcOrd="1" destOrd="0" presId="urn:microsoft.com/office/officeart/2005/8/layout/process1"/>
    <dgm:cxn modelId="{C9D6FA3A-7EBD-4746-9B20-87F2A743B3F0}" type="presParOf" srcId="{B88F70D6-9E67-4356-BAB2-FF37EBAFE3A7}" destId="{92D93E39-82BF-4CDB-AAEF-C029277E45A9}" srcOrd="0" destOrd="0" presId="urn:microsoft.com/office/officeart/2005/8/layout/process1"/>
    <dgm:cxn modelId="{5648BC29-60AF-41A4-98A0-A5FA9E41112B}" type="presParOf" srcId="{E071C210-6189-49CB-8214-AF0EDF9C9C70}" destId="{0CD19DB0-848E-4CD5-887D-A6745E5BBDB2}" srcOrd="2" destOrd="0" presId="urn:microsoft.com/office/officeart/2005/8/layout/process1"/>
    <dgm:cxn modelId="{85802DC1-B010-4423-8CEF-3DA4124CBB18}" type="presParOf" srcId="{E071C210-6189-49CB-8214-AF0EDF9C9C70}" destId="{A40DC26E-F12D-40E8-8FC7-7A37B12876CD}" srcOrd="3" destOrd="0" presId="urn:microsoft.com/office/officeart/2005/8/layout/process1"/>
    <dgm:cxn modelId="{D79CAD85-105E-4CC7-802B-6E85FC1C5A78}" type="presParOf" srcId="{A40DC26E-F12D-40E8-8FC7-7A37B12876CD}" destId="{566C582A-D4A4-4AEB-BB20-07DB8D018474}" srcOrd="0" destOrd="0" presId="urn:microsoft.com/office/officeart/2005/8/layout/process1"/>
    <dgm:cxn modelId="{EBC1C796-E7DA-4E83-A6E5-A7314D9DD6BB}" type="presParOf" srcId="{E071C210-6189-49CB-8214-AF0EDF9C9C70}" destId="{A8415CC4-C0F8-45F4-8992-73FCB0BF172C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4709C02-5B70-4010-B142-F99C3E91E15D}">
      <dsp:nvSpPr>
        <dsp:cNvPr id="0" name=""/>
        <dsp:cNvSpPr/>
      </dsp:nvSpPr>
      <dsp:spPr>
        <a:xfrm>
          <a:off x="3040" y="234922"/>
          <a:ext cx="2874496" cy="172469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solidFill>
                <a:srgbClr val="002060"/>
              </a:solidFill>
            </a:rPr>
            <a:t>Part 1</a:t>
          </a:r>
          <a:br>
            <a:rPr lang="en-US" sz="2100" kern="1200" dirty="0"/>
          </a:br>
          <a:r>
            <a:rPr lang="en-US" sz="2100" kern="1200" dirty="0"/>
            <a:t>Bioinspired Surface Design</a:t>
          </a:r>
        </a:p>
      </dsp:txBody>
      <dsp:txXfrm>
        <a:off x="53555" y="285437"/>
        <a:ext cx="2773466" cy="1623667"/>
      </dsp:txXfrm>
    </dsp:sp>
    <dsp:sp modelId="{B88F70D6-9E67-4356-BAB2-FF37EBAFE3A7}">
      <dsp:nvSpPr>
        <dsp:cNvPr id="0" name=""/>
        <dsp:cNvSpPr/>
      </dsp:nvSpPr>
      <dsp:spPr>
        <a:xfrm>
          <a:off x="3166630" y="740833"/>
          <a:ext cx="612878" cy="712875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700" kern="1200"/>
        </a:p>
      </dsp:txBody>
      <dsp:txXfrm>
        <a:off x="3166630" y="883408"/>
        <a:ext cx="429015" cy="427725"/>
      </dsp:txXfrm>
    </dsp:sp>
    <dsp:sp modelId="{0CD19DB0-848E-4CD5-887D-A6745E5BBDB2}">
      <dsp:nvSpPr>
        <dsp:cNvPr id="0" name=""/>
        <dsp:cNvSpPr/>
      </dsp:nvSpPr>
      <dsp:spPr>
        <a:xfrm>
          <a:off x="4033911" y="234922"/>
          <a:ext cx="2874496" cy="172469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3379271"/>
                <a:satOff val="-8710"/>
                <a:lumOff val="-588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3379271"/>
                <a:satOff val="-8710"/>
                <a:lumOff val="-588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3379271"/>
                <a:satOff val="-8710"/>
                <a:lumOff val="-588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solidFill>
                <a:srgbClr val="002060"/>
              </a:solidFill>
            </a:rPr>
            <a:t>Part 2</a:t>
          </a:r>
          <a:r>
            <a:rPr lang="en-US" sz="2100" kern="1200" dirty="0"/>
            <a:t> </a:t>
          </a:r>
          <a:br>
            <a:rPr lang="en-US" sz="2100" kern="1200" dirty="0"/>
          </a:br>
          <a:r>
            <a:rPr lang="en-US" sz="2100" kern="1200" dirty="0"/>
            <a:t>Bioinspired Shell Structure</a:t>
          </a:r>
        </a:p>
      </dsp:txBody>
      <dsp:txXfrm>
        <a:off x="4084426" y="285437"/>
        <a:ext cx="2773466" cy="1623667"/>
      </dsp:txXfrm>
    </dsp:sp>
    <dsp:sp modelId="{A40DC26E-F12D-40E8-8FC7-7A37B12876CD}">
      <dsp:nvSpPr>
        <dsp:cNvPr id="0" name=""/>
        <dsp:cNvSpPr/>
      </dsp:nvSpPr>
      <dsp:spPr>
        <a:xfrm rot="21524196">
          <a:off x="7173126" y="697107"/>
          <a:ext cx="561485" cy="712875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-6758543"/>
                <a:satOff val="-17419"/>
                <a:lumOff val="-1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758543"/>
                <a:satOff val="-17419"/>
                <a:lumOff val="-1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758543"/>
                <a:satOff val="-17419"/>
                <a:lumOff val="-1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700" kern="1200"/>
        </a:p>
      </dsp:txBody>
      <dsp:txXfrm>
        <a:off x="7173146" y="841539"/>
        <a:ext cx="393040" cy="427725"/>
      </dsp:txXfrm>
    </dsp:sp>
    <dsp:sp modelId="{A8415CC4-C0F8-45F4-8992-73FCB0BF172C}">
      <dsp:nvSpPr>
        <dsp:cNvPr id="0" name=""/>
        <dsp:cNvSpPr/>
      </dsp:nvSpPr>
      <dsp:spPr>
        <a:xfrm>
          <a:off x="7967556" y="148170"/>
          <a:ext cx="2874496" cy="172469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6758543"/>
                <a:satOff val="-17419"/>
                <a:lumOff val="-1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758543"/>
                <a:satOff val="-17419"/>
                <a:lumOff val="-1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758543"/>
                <a:satOff val="-17419"/>
                <a:lumOff val="-1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solidFill>
                <a:srgbClr val="002060"/>
              </a:solidFill>
            </a:rPr>
            <a:t>Part 3</a:t>
          </a:r>
          <a:br>
            <a:rPr lang="en-US" sz="2100" kern="1200" dirty="0"/>
          </a:br>
          <a:r>
            <a:rPr lang="en-US" sz="2100" kern="1200" dirty="0"/>
            <a:t>Bioinspired  Composite for Low Temperature Condition</a:t>
          </a:r>
        </a:p>
      </dsp:txBody>
      <dsp:txXfrm>
        <a:off x="8018071" y="198685"/>
        <a:ext cx="2773466" cy="162366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4709C02-5B70-4010-B142-F99C3E91E15D}">
      <dsp:nvSpPr>
        <dsp:cNvPr id="0" name=""/>
        <dsp:cNvSpPr/>
      </dsp:nvSpPr>
      <dsp:spPr>
        <a:xfrm>
          <a:off x="3040" y="234922"/>
          <a:ext cx="2874496" cy="172469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rgbClr val="002060"/>
              </a:solidFill>
            </a:rPr>
            <a:t>Part 1</a:t>
          </a:r>
          <a:br>
            <a:rPr lang="en-US" sz="2100" kern="1200" dirty="0"/>
          </a:br>
          <a:r>
            <a:rPr lang="en-US" sz="3200" b="1" kern="1200" dirty="0"/>
            <a:t>Bioinspired Surface Design</a:t>
          </a:r>
          <a:endParaRPr lang="en-US" sz="2100" b="1" kern="1200" dirty="0"/>
        </a:p>
      </dsp:txBody>
      <dsp:txXfrm>
        <a:off x="53555" y="285437"/>
        <a:ext cx="2773466" cy="1623667"/>
      </dsp:txXfrm>
    </dsp:sp>
    <dsp:sp modelId="{B88F70D6-9E67-4356-BAB2-FF37EBAFE3A7}">
      <dsp:nvSpPr>
        <dsp:cNvPr id="0" name=""/>
        <dsp:cNvSpPr/>
      </dsp:nvSpPr>
      <dsp:spPr>
        <a:xfrm>
          <a:off x="3166630" y="740833"/>
          <a:ext cx="612878" cy="712875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700" kern="1200"/>
        </a:p>
      </dsp:txBody>
      <dsp:txXfrm>
        <a:off x="3166630" y="883408"/>
        <a:ext cx="429015" cy="427725"/>
      </dsp:txXfrm>
    </dsp:sp>
    <dsp:sp modelId="{0CD19DB0-848E-4CD5-887D-A6745E5BBDB2}">
      <dsp:nvSpPr>
        <dsp:cNvPr id="0" name=""/>
        <dsp:cNvSpPr/>
      </dsp:nvSpPr>
      <dsp:spPr>
        <a:xfrm>
          <a:off x="4033911" y="234922"/>
          <a:ext cx="2874496" cy="172469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3379271"/>
                <a:satOff val="-8710"/>
                <a:lumOff val="-588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3379271"/>
                <a:satOff val="-8710"/>
                <a:lumOff val="-588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3379271"/>
                <a:satOff val="-8710"/>
                <a:lumOff val="-588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solidFill>
                <a:srgbClr val="002060"/>
              </a:solidFill>
            </a:rPr>
            <a:t>Part 2</a:t>
          </a:r>
          <a:r>
            <a:rPr lang="en-US" sz="2100" kern="1200" dirty="0"/>
            <a:t> </a:t>
          </a:r>
          <a:br>
            <a:rPr lang="en-US" sz="2100" kern="1200" dirty="0"/>
          </a:br>
          <a:r>
            <a:rPr lang="en-US" sz="2100" kern="1200" dirty="0"/>
            <a:t>Bioinspired Shell Structure</a:t>
          </a:r>
        </a:p>
      </dsp:txBody>
      <dsp:txXfrm>
        <a:off x="4084426" y="285437"/>
        <a:ext cx="2773466" cy="1623667"/>
      </dsp:txXfrm>
    </dsp:sp>
    <dsp:sp modelId="{A40DC26E-F12D-40E8-8FC7-7A37B12876CD}">
      <dsp:nvSpPr>
        <dsp:cNvPr id="0" name=""/>
        <dsp:cNvSpPr/>
      </dsp:nvSpPr>
      <dsp:spPr>
        <a:xfrm rot="21524196">
          <a:off x="7173126" y="697107"/>
          <a:ext cx="561485" cy="712875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-6758543"/>
                <a:satOff val="-17419"/>
                <a:lumOff val="-1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758543"/>
                <a:satOff val="-17419"/>
                <a:lumOff val="-1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758543"/>
                <a:satOff val="-17419"/>
                <a:lumOff val="-1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700" kern="1200"/>
        </a:p>
      </dsp:txBody>
      <dsp:txXfrm>
        <a:off x="7173146" y="841539"/>
        <a:ext cx="393040" cy="427725"/>
      </dsp:txXfrm>
    </dsp:sp>
    <dsp:sp modelId="{A8415CC4-C0F8-45F4-8992-73FCB0BF172C}">
      <dsp:nvSpPr>
        <dsp:cNvPr id="0" name=""/>
        <dsp:cNvSpPr/>
      </dsp:nvSpPr>
      <dsp:spPr>
        <a:xfrm>
          <a:off x="7967556" y="148170"/>
          <a:ext cx="2874496" cy="172469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6758543"/>
                <a:satOff val="-17419"/>
                <a:lumOff val="-1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758543"/>
                <a:satOff val="-17419"/>
                <a:lumOff val="-1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758543"/>
                <a:satOff val="-17419"/>
                <a:lumOff val="-1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solidFill>
                <a:srgbClr val="002060"/>
              </a:solidFill>
            </a:rPr>
            <a:t>Part 3</a:t>
          </a:r>
          <a:br>
            <a:rPr lang="en-US" sz="2100" kern="1200" dirty="0"/>
          </a:br>
          <a:r>
            <a:rPr lang="en-US" sz="2100" kern="1200" dirty="0"/>
            <a:t>Bioinspired  Composite for Low Temperature Condition</a:t>
          </a:r>
        </a:p>
      </dsp:txBody>
      <dsp:txXfrm>
        <a:off x="8018071" y="198685"/>
        <a:ext cx="2773466" cy="162366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4709C02-5B70-4010-B142-F99C3E91E15D}">
      <dsp:nvSpPr>
        <dsp:cNvPr id="0" name=""/>
        <dsp:cNvSpPr/>
      </dsp:nvSpPr>
      <dsp:spPr>
        <a:xfrm>
          <a:off x="3040" y="234922"/>
          <a:ext cx="2874496" cy="172469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solidFill>
                <a:srgbClr val="002060"/>
              </a:solidFill>
            </a:rPr>
            <a:t>Part 1</a:t>
          </a:r>
          <a:br>
            <a:rPr lang="en-US" sz="2100" kern="1200" dirty="0"/>
          </a:br>
          <a:r>
            <a:rPr lang="en-US" sz="2100" kern="1200" dirty="0"/>
            <a:t>Bioinspired Surface Design</a:t>
          </a:r>
        </a:p>
      </dsp:txBody>
      <dsp:txXfrm>
        <a:off x="53555" y="285437"/>
        <a:ext cx="2773466" cy="1623667"/>
      </dsp:txXfrm>
    </dsp:sp>
    <dsp:sp modelId="{B88F70D6-9E67-4356-BAB2-FF37EBAFE3A7}">
      <dsp:nvSpPr>
        <dsp:cNvPr id="0" name=""/>
        <dsp:cNvSpPr/>
      </dsp:nvSpPr>
      <dsp:spPr>
        <a:xfrm>
          <a:off x="3166630" y="740833"/>
          <a:ext cx="612878" cy="712875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700" kern="1200"/>
        </a:p>
      </dsp:txBody>
      <dsp:txXfrm>
        <a:off x="3166630" y="883408"/>
        <a:ext cx="429015" cy="427725"/>
      </dsp:txXfrm>
    </dsp:sp>
    <dsp:sp modelId="{0CD19DB0-848E-4CD5-887D-A6745E5BBDB2}">
      <dsp:nvSpPr>
        <dsp:cNvPr id="0" name=""/>
        <dsp:cNvSpPr/>
      </dsp:nvSpPr>
      <dsp:spPr>
        <a:xfrm>
          <a:off x="4033911" y="234922"/>
          <a:ext cx="2874496" cy="172469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3379271"/>
                <a:satOff val="-8710"/>
                <a:lumOff val="-588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3379271"/>
                <a:satOff val="-8710"/>
                <a:lumOff val="-588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3379271"/>
                <a:satOff val="-8710"/>
                <a:lumOff val="-588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Part 2</a:t>
          </a:r>
          <a:r>
            <a:rPr 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br>
            <a:rPr lang="en-US" sz="2100" kern="1200" dirty="0"/>
          </a:br>
          <a:r>
            <a:rPr lang="en-US" sz="32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Bioinspired Shell Structure</a:t>
          </a:r>
          <a:endParaRPr lang="en-US" sz="21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084426" y="285437"/>
        <a:ext cx="2773466" cy="1623667"/>
      </dsp:txXfrm>
    </dsp:sp>
    <dsp:sp modelId="{A40DC26E-F12D-40E8-8FC7-7A37B12876CD}">
      <dsp:nvSpPr>
        <dsp:cNvPr id="0" name=""/>
        <dsp:cNvSpPr/>
      </dsp:nvSpPr>
      <dsp:spPr>
        <a:xfrm rot="21524196">
          <a:off x="7173126" y="697107"/>
          <a:ext cx="561485" cy="712875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-6758543"/>
                <a:satOff val="-17419"/>
                <a:lumOff val="-1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758543"/>
                <a:satOff val="-17419"/>
                <a:lumOff val="-1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758543"/>
                <a:satOff val="-17419"/>
                <a:lumOff val="-1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700" kern="1200"/>
        </a:p>
      </dsp:txBody>
      <dsp:txXfrm>
        <a:off x="7173146" y="841539"/>
        <a:ext cx="393040" cy="427725"/>
      </dsp:txXfrm>
    </dsp:sp>
    <dsp:sp modelId="{A8415CC4-C0F8-45F4-8992-73FCB0BF172C}">
      <dsp:nvSpPr>
        <dsp:cNvPr id="0" name=""/>
        <dsp:cNvSpPr/>
      </dsp:nvSpPr>
      <dsp:spPr>
        <a:xfrm>
          <a:off x="7967556" y="148170"/>
          <a:ext cx="2874496" cy="172469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6758543"/>
                <a:satOff val="-17419"/>
                <a:lumOff val="-1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758543"/>
                <a:satOff val="-17419"/>
                <a:lumOff val="-1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758543"/>
                <a:satOff val="-17419"/>
                <a:lumOff val="-1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solidFill>
                <a:srgbClr val="002060"/>
              </a:solidFill>
            </a:rPr>
            <a:t>Part 3</a:t>
          </a:r>
          <a:br>
            <a:rPr lang="en-US" sz="2100" kern="1200" dirty="0"/>
          </a:br>
          <a:r>
            <a:rPr lang="en-US" sz="2100" kern="1200" dirty="0"/>
            <a:t>Bioinspired  Composite for Low Temperature Condition</a:t>
          </a:r>
        </a:p>
      </dsp:txBody>
      <dsp:txXfrm>
        <a:off x="8018071" y="198685"/>
        <a:ext cx="2773466" cy="162366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4709C02-5B70-4010-B142-F99C3E91E15D}">
      <dsp:nvSpPr>
        <dsp:cNvPr id="0" name=""/>
        <dsp:cNvSpPr/>
      </dsp:nvSpPr>
      <dsp:spPr>
        <a:xfrm>
          <a:off x="0" y="236525"/>
          <a:ext cx="2869153" cy="172149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rgbClr val="002060"/>
              </a:solidFill>
            </a:rPr>
            <a:t>Part 1</a:t>
          </a:r>
          <a:br>
            <a:rPr lang="en-US" sz="2000" kern="1200" dirty="0"/>
          </a:br>
          <a:r>
            <a:rPr lang="en-US" sz="2000" kern="1200" dirty="0"/>
            <a:t>Bioinspired Surface Design</a:t>
          </a:r>
        </a:p>
      </dsp:txBody>
      <dsp:txXfrm>
        <a:off x="50421" y="286946"/>
        <a:ext cx="2768311" cy="1620649"/>
      </dsp:txXfrm>
    </dsp:sp>
    <dsp:sp modelId="{B88F70D6-9E67-4356-BAB2-FF37EBAFE3A7}">
      <dsp:nvSpPr>
        <dsp:cNvPr id="0" name=""/>
        <dsp:cNvSpPr/>
      </dsp:nvSpPr>
      <dsp:spPr>
        <a:xfrm rot="2812">
          <a:off x="3156864" y="743154"/>
          <a:ext cx="609948" cy="71155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000" kern="1200"/>
        </a:p>
      </dsp:txBody>
      <dsp:txXfrm>
        <a:off x="3156864" y="885389"/>
        <a:ext cx="426964" cy="426930"/>
      </dsp:txXfrm>
    </dsp:sp>
    <dsp:sp modelId="{0CD19DB0-848E-4CD5-887D-A6745E5BBDB2}">
      <dsp:nvSpPr>
        <dsp:cNvPr id="0" name=""/>
        <dsp:cNvSpPr/>
      </dsp:nvSpPr>
      <dsp:spPr>
        <a:xfrm>
          <a:off x="4019999" y="239813"/>
          <a:ext cx="2869153" cy="172149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3379271"/>
                <a:satOff val="-8710"/>
                <a:lumOff val="-588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3379271"/>
                <a:satOff val="-8710"/>
                <a:lumOff val="-588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3379271"/>
                <a:satOff val="-8710"/>
                <a:lumOff val="-588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rgbClr val="002060"/>
              </a:solidFill>
            </a:rPr>
            <a:t>Part 2</a:t>
          </a:r>
          <a:r>
            <a:rPr lang="en-US" sz="2000" kern="1200" dirty="0"/>
            <a:t> </a:t>
          </a:r>
          <a:br>
            <a:rPr lang="en-US" sz="2000" kern="1200" dirty="0"/>
          </a:br>
          <a:r>
            <a:rPr lang="en-US" sz="2000" kern="1200" dirty="0"/>
            <a:t>Bioinspired Shell Structure</a:t>
          </a:r>
        </a:p>
      </dsp:txBody>
      <dsp:txXfrm>
        <a:off x="4070420" y="290234"/>
        <a:ext cx="2768311" cy="1620649"/>
      </dsp:txXfrm>
    </dsp:sp>
    <dsp:sp modelId="{A40DC26E-F12D-40E8-8FC7-7A37B12876CD}">
      <dsp:nvSpPr>
        <dsp:cNvPr id="0" name=""/>
        <dsp:cNvSpPr/>
      </dsp:nvSpPr>
      <dsp:spPr>
        <a:xfrm rot="21521650">
          <a:off x="7153375" y="699672"/>
          <a:ext cx="560450" cy="71155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-6758543"/>
                <a:satOff val="-17419"/>
                <a:lumOff val="-1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758543"/>
                <a:satOff val="-17419"/>
                <a:lumOff val="-1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758543"/>
                <a:satOff val="-17419"/>
                <a:lumOff val="-1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000" kern="1200"/>
        </a:p>
      </dsp:txBody>
      <dsp:txXfrm>
        <a:off x="7153397" y="843898"/>
        <a:ext cx="392315" cy="426930"/>
      </dsp:txXfrm>
    </dsp:sp>
    <dsp:sp modelId="{A8415CC4-C0F8-45F4-8992-73FCB0BF172C}">
      <dsp:nvSpPr>
        <dsp:cNvPr id="0" name=""/>
        <dsp:cNvSpPr/>
      </dsp:nvSpPr>
      <dsp:spPr>
        <a:xfrm>
          <a:off x="7946332" y="149934"/>
          <a:ext cx="2902320" cy="172149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6758543"/>
                <a:satOff val="-17419"/>
                <a:lumOff val="-1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758543"/>
                <a:satOff val="-17419"/>
                <a:lumOff val="-1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758543"/>
                <a:satOff val="-17419"/>
                <a:lumOff val="-1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rgbClr val="002060"/>
              </a:solidFill>
            </a:rPr>
            <a:t>Part 3</a:t>
          </a:r>
          <a:br>
            <a:rPr lang="en-US" sz="2000" b="1" kern="1200" dirty="0"/>
          </a:br>
          <a:r>
            <a:rPr lang="en-US" sz="2000" b="1" kern="1200" dirty="0"/>
            <a:t>Bioinspired  Composite for Low Temperature Condition</a:t>
          </a:r>
        </a:p>
      </dsp:txBody>
      <dsp:txXfrm>
        <a:off x="7996753" y="200355"/>
        <a:ext cx="2801478" cy="162064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23FBE6-9332-4A8F-AC7D-97459E33C260}" type="datetimeFigureOut">
              <a:rPr lang="en-US" smtClean="0"/>
              <a:t>4/11/2022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E00452-88D8-4BFE-9CFA-60A1005D08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6765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EC5896-FEB2-491A-9605-823D9996A24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896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EC5896-FEB2-491A-9605-823D9996A24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5165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EC5896-FEB2-491A-9605-823D9996A24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5674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EC5896-FEB2-491A-9605-823D9996A24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4490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EC5896-FEB2-491A-9605-823D9996A24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1318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EC5896-FEB2-491A-9605-823D9996A24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6205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EC5896-FEB2-491A-9605-823D9996A24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50030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EC5896-FEB2-491A-9605-823D9996A24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64510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EC5896-FEB2-491A-9605-823D9996A24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467086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EC5896-FEB2-491A-9605-823D9996A24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57327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EC5896-FEB2-491A-9605-823D9996A24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6177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EC5896-FEB2-491A-9605-823D9996A24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63676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EC5896-FEB2-491A-9605-823D9996A24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9065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EC5896-FEB2-491A-9605-823D9996A24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80839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002060"/>
                </a:solidFill>
              </a:rPr>
              <a:t>https://i.cbc.ca/1.2568799.1394574696!/fileImage/httpImage/image.jpg_gen/derivatives/16x9_780/ice-conditions-vessel.jpg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EC5896-FEB2-491A-9605-823D9996A24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06221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002060"/>
                </a:solidFill>
              </a:rPr>
              <a:t>https://i.cbc.ca/1.2568799.1394574696!/fileImage/httpImage/image.jpg_gen/derivatives/16x9_780/ice-conditions-vessel.jpg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002060"/>
                </a:solidFill>
              </a:rPr>
              <a:t>BVID for CFRP not for metals.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EC5896-FEB2-491A-9605-823D9996A24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3596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EC5896-FEB2-491A-9605-823D9996A24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4883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EC5896-FEB2-491A-9605-823D9996A24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0810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EC5896-FEB2-491A-9605-823D9996A24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0335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EC5896-FEB2-491A-9605-823D9996A24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928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EC5896-FEB2-491A-9605-823D9996A24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3064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EC5896-FEB2-491A-9605-823D9996A24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1922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EC5896-FEB2-491A-9605-823D9996A24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0401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7E0B77-53BA-45D5-B339-3775767B7A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FF1835-DBEC-4812-8B64-12140697C5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F07320-FAE1-4936-A60A-FBC96436F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95BA1-0CC4-4D30-B4F6-D72F68EB6239}" type="datetime1">
              <a:rPr lang="en-US" smtClean="0"/>
              <a:t>4/11/2022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BA3220-0DBD-4FDA-AD44-6B86D61672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8E72A2-CB1C-4B81-8008-B7FF94664F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9CF80-4602-4F7C-9A6C-B5339BD865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1408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C0AD26-6676-4BD9-9909-8C681C1F7C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61C39EB-7576-44D9-9A3D-F8E720DBE4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C7F68C-62AB-42A8-BB60-0B34E259CB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34EA9-93F3-47E3-B06E-EAA6A8FA3313}" type="datetime1">
              <a:rPr lang="en-US" smtClean="0"/>
              <a:t>4/11/2022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841BB3-1E91-4995-9B31-2963EE4DBF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7B7B4F-720D-4C36-A7BC-53BD684FEE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9CF80-4602-4F7C-9A6C-B5339BD865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8087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5820E67-6A87-4C35-8A7B-5A9BE38618B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8284C0-6C86-4E00-B29B-7E235F5915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91FFC1-145C-4E9F-8D83-FBA71DF85F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64014-6E95-4271-B8CD-37A5E97A05AB}" type="datetime1">
              <a:rPr lang="en-US" smtClean="0"/>
              <a:t>4/11/2022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976273-75DC-47EF-9F79-4A65E083CB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2E7041-856F-4CE5-BEAB-9BECC37803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9CF80-4602-4F7C-9A6C-B5339BD865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4014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0A8240-9FBC-4D34-81DA-487B15C2E4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D68063-FA26-4056-A1DF-4B8D41A4F5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31DF51-8388-48C0-9486-6CB5E43ABA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82950-E20F-4D12-801D-B3DE6B7C60A9}" type="datetime1">
              <a:rPr lang="en-US" smtClean="0"/>
              <a:t>4/11/2022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E8A531-7EB5-423B-B810-D583D23733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B0494C-E3A8-409C-B42D-FEE75F713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9CF80-4602-4F7C-9A6C-B5339BD865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9870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1FA052-BD1B-4DD2-B385-20232C42B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ECA9A9-0EC1-4C17-BB90-7FCB9DD466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F5C1A5-77F9-478C-890F-9B1A57E85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95267-1EED-4E4C-B4B3-01B182B37BDF}" type="datetime1">
              <a:rPr lang="en-US" smtClean="0"/>
              <a:t>4/11/2022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5A0BBE-4F26-4DD3-AAC2-1F66F1AEC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511FE8-B2E0-492F-AB13-F5D364340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9CF80-4602-4F7C-9A6C-B5339BD865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8289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A9BC41-D866-403A-8335-1A0D3DD0AB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9130E0-84C3-4D94-B497-32AF1B3F97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47CC33-5182-4A1F-86E2-C950AF3A82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0FCBB2-84F2-473D-BEF9-B100C7753A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4C895-F330-4149-A274-F7411C3159D7}" type="datetime1">
              <a:rPr lang="en-US" smtClean="0"/>
              <a:t>4/11/2022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8F6776-1B40-48E8-B194-B88CF1A8BA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92DD20-AEB7-44A4-9253-12A349F2C7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9CF80-4602-4F7C-9A6C-B5339BD865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1293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4769F1-0BF2-4D5D-B784-4DBFE733B4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FA0874-B615-44F9-966E-8F315804C9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2D5A4A-51B3-4CDE-8623-ADD95428D7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D6F4CE3-CFED-4E1C-BC69-73A290A298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489D4B5-1ADB-4A91-8A47-F39705F77F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6FFE421-2E95-4558-BF6E-E0311404B3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8D375-AF29-430F-8A9F-DDEB425244F0}" type="datetime1">
              <a:rPr lang="en-US" smtClean="0"/>
              <a:t>4/11/2022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6B8A6B2-FE31-455A-B74F-389BAB4F0A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F342AF8-907E-4C6F-8888-630E4B0593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9CF80-4602-4F7C-9A6C-B5339BD865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8083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738504-2400-4257-AADD-9D1331397E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C3760CD-6D07-4FE6-B47C-6ABC61EE1B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88E53-C70C-456E-94BF-449EE916C556}" type="datetime1">
              <a:rPr lang="en-US" smtClean="0"/>
              <a:t>4/11/2022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507314-6B34-46FB-885D-1A55BEF15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305E47-7E55-4C09-BE33-1E2540555A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9CF80-4602-4F7C-9A6C-B5339BD865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2429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68F7710-64E4-4FBF-91E4-F48E843785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9A77B-9036-459A-AB57-92F5868BEC31}" type="datetime1">
              <a:rPr lang="en-US" smtClean="0"/>
              <a:t>4/11/2022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77E9FD-4F93-4659-A159-9DFE7AECEC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446141-D1F3-4576-9AE9-FCD7B0A9E1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DA9CF80-4602-4F7C-9A6C-B5339BD8655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2213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868196-FDF2-4409-9934-E69B4865AF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39F88E-5824-45F3-8C9C-B913979C55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21B631-158E-426C-BC5E-190F569E33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6F8F42-2C95-44B4-8B03-30128AC974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B3EE0-3076-40EA-8856-D2BA7B06A84D}" type="datetime1">
              <a:rPr lang="en-US" smtClean="0"/>
              <a:t>4/11/2022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F2CCEF-19D0-4590-A8D5-EDFC840DAB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03A278-844A-488D-9249-D64C103736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9CF80-4602-4F7C-9A6C-B5339BD865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3076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D9E8E5-C95E-4642-81B4-D5E7EA8015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6A4DE01-A258-4248-825A-ABC2F28317D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20E5C55-1098-4690-884F-5E56B689A3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5ACE12-B851-4A8F-92F6-1B1DB0AED7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4C5C7-5A07-4E52-BAAF-62DF82B9B7A5}" type="datetime1">
              <a:rPr lang="en-US" smtClean="0"/>
              <a:t>4/11/2022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55D78D-F906-4970-92BF-34496882A5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232A2C-EB17-49C4-9F30-619F941AB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9CF80-4602-4F7C-9A6C-B5339BD865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928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058EC3C-D895-4AAE-8A8C-B48144EF2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606157-8107-4601-89EE-23738AA210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8D8D08-8F4A-49C2-BFEF-A5ED33D0FE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2CBA7B-985F-447A-A5D7-8ED24FBA3780}" type="datetime1">
              <a:rPr lang="en-US" smtClean="0"/>
              <a:t>4/11/2022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E5FB7A-E635-4828-B07E-51557321E5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B31124-054C-4AA5-9C72-9D109B12E6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A9CF80-4602-4F7C-9A6C-B5339BD865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6401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emf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Relationship Id="rId9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5" Type="http://schemas.openxmlformats.org/officeDocument/2006/relationships/hyperlink" Target="https://climate.nasa.gov/vital-signs/arctic-sea-ice/" TargetMode="External"/><Relationship Id="rId4" Type="http://schemas.openxmlformats.org/officeDocument/2006/relationships/image" Target="../media/image3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mailto:ab353@uakron.edu" TargetMode="External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linkedin.com/in/arnob-banik/" TargetMode="External"/><Relationship Id="rId4" Type="http://schemas.openxmlformats.org/officeDocument/2006/relationships/hyperlink" Target="https://www.arnobbanik.com/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6">
            <a:extLst>
              <a:ext uri="{FF2B5EF4-FFF2-40B4-BE49-F238E27FC236}">
                <a16:creationId xmlns:a16="http://schemas.microsoft.com/office/drawing/2014/main" id="{88294908-8B00-4F58-BBBA-20F71A40AA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Freeform: Shape 8">
            <a:extLst>
              <a:ext uri="{FF2B5EF4-FFF2-40B4-BE49-F238E27FC236}">
                <a16:creationId xmlns:a16="http://schemas.microsoft.com/office/drawing/2014/main" id="{4364C879-1404-4203-8E9D-CC5DE0A621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82782" y="-1386168"/>
            <a:ext cx="2424873" cy="3611191"/>
          </a:xfrm>
          <a:custGeom>
            <a:avLst/>
            <a:gdLst>
              <a:gd name="connsiteX0" fmla="*/ 0 w 2424873"/>
              <a:gd name="connsiteY0" fmla="*/ 2424874 h 3611191"/>
              <a:gd name="connsiteX1" fmla="*/ 2424873 w 2424873"/>
              <a:gd name="connsiteY1" fmla="*/ 0 h 3611191"/>
              <a:gd name="connsiteX2" fmla="*/ 2424873 w 2424873"/>
              <a:gd name="connsiteY2" fmla="*/ 3611191 h 3611191"/>
              <a:gd name="connsiteX3" fmla="*/ 1186317 w 2424873"/>
              <a:gd name="connsiteY3" fmla="*/ 3611191 h 3611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24873" h="3611191">
                <a:moveTo>
                  <a:pt x="0" y="2424874"/>
                </a:moveTo>
                <a:lnTo>
                  <a:pt x="2424873" y="0"/>
                </a:lnTo>
                <a:lnTo>
                  <a:pt x="2424873" y="3611191"/>
                </a:lnTo>
                <a:lnTo>
                  <a:pt x="1186317" y="3611191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3" name="Freeform: Shape 10">
            <a:extLst>
              <a:ext uri="{FF2B5EF4-FFF2-40B4-BE49-F238E27FC236}">
                <a16:creationId xmlns:a16="http://schemas.microsoft.com/office/drawing/2014/main" id="{84617302-4B0D-4351-A6BB-6F0930D943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571000" y="-338582"/>
            <a:ext cx="1635955" cy="1635955"/>
          </a:xfrm>
          <a:custGeom>
            <a:avLst/>
            <a:gdLst>
              <a:gd name="connsiteX0" fmla="*/ 0 w 1635955"/>
              <a:gd name="connsiteY0" fmla="*/ 957987 h 1635955"/>
              <a:gd name="connsiteX1" fmla="*/ 957987 w 1635955"/>
              <a:gd name="connsiteY1" fmla="*/ 0 h 1635955"/>
              <a:gd name="connsiteX2" fmla="*/ 1635955 w 1635955"/>
              <a:gd name="connsiteY2" fmla="*/ 0 h 1635955"/>
              <a:gd name="connsiteX3" fmla="*/ 1635955 w 1635955"/>
              <a:gd name="connsiteY3" fmla="*/ 1635955 h 1635955"/>
              <a:gd name="connsiteX4" fmla="*/ 0 w 1635955"/>
              <a:gd name="connsiteY4" fmla="*/ 1635955 h 1635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5955" h="1635955">
                <a:moveTo>
                  <a:pt x="0" y="957987"/>
                </a:moveTo>
                <a:lnTo>
                  <a:pt x="957987" y="0"/>
                </a:lnTo>
                <a:lnTo>
                  <a:pt x="1635955" y="0"/>
                </a:lnTo>
                <a:lnTo>
                  <a:pt x="1635955" y="1635955"/>
                </a:lnTo>
                <a:lnTo>
                  <a:pt x="0" y="1635955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4" name="Freeform: Shape 12">
            <a:extLst>
              <a:ext uri="{FF2B5EF4-FFF2-40B4-BE49-F238E27FC236}">
                <a16:creationId xmlns:a16="http://schemas.microsoft.com/office/drawing/2014/main" id="{DA2C7802-C2E0-4218-8F89-8DD7CCD2CD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9627985" y="-6588"/>
            <a:ext cx="4059393" cy="2548110"/>
          </a:xfrm>
          <a:custGeom>
            <a:avLst/>
            <a:gdLst>
              <a:gd name="connsiteX0" fmla="*/ 0 w 4059393"/>
              <a:gd name="connsiteY0" fmla="*/ 1511282 h 2548110"/>
              <a:gd name="connsiteX1" fmla="*/ 1511282 w 4059393"/>
              <a:gd name="connsiteY1" fmla="*/ 0 h 2548110"/>
              <a:gd name="connsiteX2" fmla="*/ 4059393 w 4059393"/>
              <a:gd name="connsiteY2" fmla="*/ 2548110 h 2548110"/>
              <a:gd name="connsiteX3" fmla="*/ 0 w 4059393"/>
              <a:gd name="connsiteY3" fmla="*/ 2548110 h 254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59393" h="2548110">
                <a:moveTo>
                  <a:pt x="0" y="1511282"/>
                </a:moveTo>
                <a:lnTo>
                  <a:pt x="1511282" y="0"/>
                </a:lnTo>
                <a:lnTo>
                  <a:pt x="4059393" y="2548110"/>
                </a:lnTo>
                <a:lnTo>
                  <a:pt x="0" y="254811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5" name="Rectangle 14">
            <a:extLst>
              <a:ext uri="{FF2B5EF4-FFF2-40B4-BE49-F238E27FC236}">
                <a16:creationId xmlns:a16="http://schemas.microsoft.com/office/drawing/2014/main" id="{A6D7111A-21E5-4EE9-8A78-10E5530F01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262924" y="1465780"/>
            <a:ext cx="1185708" cy="118570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6" name="Freeform: Shape 16">
            <a:extLst>
              <a:ext uri="{FF2B5EF4-FFF2-40B4-BE49-F238E27FC236}">
                <a16:creationId xmlns:a16="http://schemas.microsoft.com/office/drawing/2014/main" id="{A3969E80-A77B-49FC-9122-D89AFD5EE1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-29557" y="5198743"/>
            <a:ext cx="2444907" cy="2366116"/>
          </a:xfrm>
          <a:custGeom>
            <a:avLst/>
            <a:gdLst>
              <a:gd name="connsiteX0" fmla="*/ 0 w 2203753"/>
              <a:gd name="connsiteY0" fmla="*/ 0 h 2132734"/>
              <a:gd name="connsiteX1" fmla="*/ 2203753 w 2203753"/>
              <a:gd name="connsiteY1" fmla="*/ 0 h 2132734"/>
              <a:gd name="connsiteX2" fmla="*/ 2203753 w 2203753"/>
              <a:gd name="connsiteY2" fmla="*/ 576461 h 2132734"/>
              <a:gd name="connsiteX3" fmla="*/ 647480 w 2203753"/>
              <a:gd name="connsiteY3" fmla="*/ 2132734 h 2132734"/>
              <a:gd name="connsiteX4" fmla="*/ 0 w 2203753"/>
              <a:gd name="connsiteY4" fmla="*/ 1485255 h 2132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03753" h="2132734">
                <a:moveTo>
                  <a:pt x="0" y="0"/>
                </a:moveTo>
                <a:lnTo>
                  <a:pt x="2203753" y="0"/>
                </a:lnTo>
                <a:lnTo>
                  <a:pt x="2203753" y="576461"/>
                </a:lnTo>
                <a:lnTo>
                  <a:pt x="647480" y="2132734"/>
                </a:lnTo>
                <a:lnTo>
                  <a:pt x="0" y="1485255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7" name="Rectangle 18">
            <a:extLst>
              <a:ext uri="{FF2B5EF4-FFF2-40B4-BE49-F238E27FC236}">
                <a16:creationId xmlns:a16="http://schemas.microsoft.com/office/drawing/2014/main" id="{1849CA57-76BD-4CF2-80BA-D7A46A01B7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769787" y="5439893"/>
            <a:ext cx="928467" cy="928467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8" name="Freeform: Shape 20">
            <a:extLst>
              <a:ext uri="{FF2B5EF4-FFF2-40B4-BE49-F238E27FC236}">
                <a16:creationId xmlns:a16="http://schemas.microsoft.com/office/drawing/2014/main" id="{35E9085E-E730-4768-83D4-6CB7E98971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3401311" y="734311"/>
            <a:ext cx="5389379" cy="5389379"/>
          </a:xfrm>
          <a:custGeom>
            <a:avLst/>
            <a:gdLst>
              <a:gd name="connsiteX0" fmla="*/ 0 w 5389379"/>
              <a:gd name="connsiteY0" fmla="*/ 540040 h 5389379"/>
              <a:gd name="connsiteX1" fmla="*/ 540040 w 5389379"/>
              <a:gd name="connsiteY1" fmla="*/ 0 h 5389379"/>
              <a:gd name="connsiteX2" fmla="*/ 5389379 w 5389379"/>
              <a:gd name="connsiteY2" fmla="*/ 0 h 5389379"/>
              <a:gd name="connsiteX3" fmla="*/ 5389379 w 5389379"/>
              <a:gd name="connsiteY3" fmla="*/ 4838655 h 5389379"/>
              <a:gd name="connsiteX4" fmla="*/ 4838655 w 5389379"/>
              <a:gd name="connsiteY4" fmla="*/ 5389379 h 5389379"/>
              <a:gd name="connsiteX5" fmla="*/ 0 w 5389379"/>
              <a:gd name="connsiteY5" fmla="*/ 5389379 h 5389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9379" h="5389379">
                <a:moveTo>
                  <a:pt x="0" y="540040"/>
                </a:moveTo>
                <a:lnTo>
                  <a:pt x="540040" y="0"/>
                </a:lnTo>
                <a:lnTo>
                  <a:pt x="5389379" y="0"/>
                </a:lnTo>
                <a:lnTo>
                  <a:pt x="5389379" y="4838655"/>
                </a:lnTo>
                <a:lnTo>
                  <a:pt x="4838655" y="5389379"/>
                </a:lnTo>
                <a:lnTo>
                  <a:pt x="0" y="538937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9" name="Freeform: Shape 22">
            <a:extLst>
              <a:ext uri="{FF2B5EF4-FFF2-40B4-BE49-F238E27FC236}">
                <a16:creationId xmlns:a16="http://schemas.microsoft.com/office/drawing/2014/main" id="{973272FE-A474-4CAE-8CA2-BCC8B476C3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700283" y="33283"/>
            <a:ext cx="6791435" cy="6791435"/>
          </a:xfrm>
          <a:custGeom>
            <a:avLst/>
            <a:gdLst>
              <a:gd name="connsiteX0" fmla="*/ 1860938 w 6791435"/>
              <a:gd name="connsiteY0" fmla="*/ 81158 h 6791435"/>
              <a:gd name="connsiteX1" fmla="*/ 1942096 w 6791435"/>
              <a:gd name="connsiteY1" fmla="*/ 0 h 6791435"/>
              <a:gd name="connsiteX2" fmla="*/ 6791435 w 6791435"/>
              <a:gd name="connsiteY2" fmla="*/ 0 h 6791435"/>
              <a:gd name="connsiteX3" fmla="*/ 6791435 w 6791435"/>
              <a:gd name="connsiteY3" fmla="*/ 4838655 h 6791435"/>
              <a:gd name="connsiteX4" fmla="*/ 6710277 w 6791435"/>
              <a:gd name="connsiteY4" fmla="*/ 4919813 h 6791435"/>
              <a:gd name="connsiteX5" fmla="*/ 6710277 w 6791435"/>
              <a:gd name="connsiteY5" fmla="*/ 81158 h 6791435"/>
              <a:gd name="connsiteX6" fmla="*/ 0 w 6791435"/>
              <a:gd name="connsiteY6" fmla="*/ 1942096 h 6791435"/>
              <a:gd name="connsiteX7" fmla="*/ 81158 w 6791435"/>
              <a:gd name="connsiteY7" fmla="*/ 1860938 h 6791435"/>
              <a:gd name="connsiteX8" fmla="*/ 81158 w 6791435"/>
              <a:gd name="connsiteY8" fmla="*/ 6710277 h 6791435"/>
              <a:gd name="connsiteX9" fmla="*/ 4919813 w 6791435"/>
              <a:gd name="connsiteY9" fmla="*/ 6710277 h 6791435"/>
              <a:gd name="connsiteX10" fmla="*/ 4838655 w 6791435"/>
              <a:gd name="connsiteY10" fmla="*/ 6791435 h 6791435"/>
              <a:gd name="connsiteX11" fmla="*/ 0 w 6791435"/>
              <a:gd name="connsiteY11" fmla="*/ 6791435 h 6791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91435" h="6791435">
                <a:moveTo>
                  <a:pt x="1860938" y="81158"/>
                </a:moveTo>
                <a:lnTo>
                  <a:pt x="1942096" y="0"/>
                </a:lnTo>
                <a:lnTo>
                  <a:pt x="6791435" y="0"/>
                </a:lnTo>
                <a:lnTo>
                  <a:pt x="6791435" y="4838655"/>
                </a:lnTo>
                <a:lnTo>
                  <a:pt x="6710277" y="4919813"/>
                </a:lnTo>
                <a:lnTo>
                  <a:pt x="6710277" y="81158"/>
                </a:lnTo>
                <a:close/>
                <a:moveTo>
                  <a:pt x="0" y="1942096"/>
                </a:moveTo>
                <a:lnTo>
                  <a:pt x="81158" y="1860938"/>
                </a:lnTo>
                <a:lnTo>
                  <a:pt x="81158" y="6710277"/>
                </a:lnTo>
                <a:lnTo>
                  <a:pt x="4919813" y="6710277"/>
                </a:lnTo>
                <a:lnTo>
                  <a:pt x="4838655" y="6791435"/>
                </a:lnTo>
                <a:lnTo>
                  <a:pt x="0" y="6791435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0" name="Freeform: Shape 24">
            <a:extLst>
              <a:ext uri="{FF2B5EF4-FFF2-40B4-BE49-F238E27FC236}">
                <a16:creationId xmlns:a16="http://schemas.microsoft.com/office/drawing/2014/main" id="{E07981EA-05A6-437C-88D7-B377B92B03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9629823" y="5457591"/>
            <a:ext cx="2231794" cy="2568811"/>
          </a:xfrm>
          <a:custGeom>
            <a:avLst/>
            <a:gdLst>
              <a:gd name="connsiteX0" fmla="*/ 0 w 2940086"/>
              <a:gd name="connsiteY0" fmla="*/ 0 h 3384061"/>
              <a:gd name="connsiteX1" fmla="*/ 2496112 w 2940086"/>
              <a:gd name="connsiteY1" fmla="*/ 0 h 3384061"/>
              <a:gd name="connsiteX2" fmla="*/ 2940086 w 2940086"/>
              <a:gd name="connsiteY2" fmla="*/ 443975 h 3384061"/>
              <a:gd name="connsiteX3" fmla="*/ 0 w 2940086"/>
              <a:gd name="connsiteY3" fmla="*/ 3384061 h 3384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40086" h="3384061">
                <a:moveTo>
                  <a:pt x="0" y="0"/>
                </a:moveTo>
                <a:lnTo>
                  <a:pt x="2496112" y="0"/>
                </a:lnTo>
                <a:lnTo>
                  <a:pt x="2940086" y="443975"/>
                </a:lnTo>
                <a:lnTo>
                  <a:pt x="0" y="3384061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1" name="Rectangle 26">
            <a:extLst>
              <a:ext uri="{FF2B5EF4-FFF2-40B4-BE49-F238E27FC236}">
                <a16:creationId xmlns:a16="http://schemas.microsoft.com/office/drawing/2014/main" id="{15E3C750-986E-4769-B1AE-49289FBEE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9720059" y="5243545"/>
            <a:ext cx="959985" cy="959985"/>
          </a:xfrm>
          <a:prstGeom prst="rect">
            <a:avLst/>
          </a:pr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2" name="Subtitle 2">
            <a:extLst>
              <a:ext uri="{FF2B5EF4-FFF2-40B4-BE49-F238E27FC236}">
                <a16:creationId xmlns:a16="http://schemas.microsoft.com/office/drawing/2014/main" id="{2A6919AA-B717-457C-AFD4-91B039DE8FB2}"/>
              </a:ext>
            </a:extLst>
          </p:cNvPr>
          <p:cNvSpPr txBox="1">
            <a:spLocks/>
          </p:cNvSpPr>
          <p:nvPr/>
        </p:nvSpPr>
        <p:spPr>
          <a:xfrm>
            <a:off x="3662977" y="3484811"/>
            <a:ext cx="5256661" cy="2621938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>
                <a:solidFill>
                  <a:srgbClr val="0808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Arnob Banik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solidFill>
                  <a:srgbClr val="080808"/>
                </a:solidFill>
              </a:rPr>
              <a:t>PhD Candidate</a:t>
            </a:r>
            <a:br>
              <a:rPr lang="en-US" sz="2400" dirty="0">
                <a:solidFill>
                  <a:srgbClr val="080808"/>
                </a:solidFill>
              </a:rPr>
            </a:br>
            <a:r>
              <a:rPr lang="en-US" sz="2400" dirty="0">
                <a:solidFill>
                  <a:srgbClr val="080808"/>
                </a:solidFill>
              </a:rPr>
              <a:t>Mechanical Engineering Department</a:t>
            </a:r>
            <a:br>
              <a:rPr lang="en-US" sz="2400" dirty="0">
                <a:solidFill>
                  <a:srgbClr val="080808"/>
                </a:solidFill>
              </a:rPr>
            </a:br>
            <a:r>
              <a:rPr lang="en-US" sz="2400" dirty="0">
                <a:solidFill>
                  <a:srgbClr val="080808"/>
                </a:solidFill>
              </a:rPr>
              <a:t>The University of Akron</a:t>
            </a:r>
          </a:p>
          <a:p>
            <a:pPr marL="0" indent="0" algn="ctr">
              <a:lnSpc>
                <a:spcPct val="120000"/>
              </a:lnSpc>
              <a:buNone/>
            </a:pPr>
            <a:endParaRPr lang="en-US" sz="2400" dirty="0">
              <a:solidFill>
                <a:schemeClr val="bg2">
                  <a:lumMod val="10000"/>
                </a:schemeClr>
              </a:solidFill>
            </a:endParaRPr>
          </a:p>
          <a:p>
            <a:pPr marL="0" indent="0" algn="ctr">
              <a:buNone/>
            </a:pPr>
            <a:r>
              <a:rPr lang="en-US" sz="2400" dirty="0">
                <a:solidFill>
                  <a:schemeClr val="bg2">
                    <a:lumMod val="10000"/>
                  </a:schemeClr>
                </a:solidFill>
              </a:rPr>
              <a:t>Advisor -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2400" b="1" dirty="0">
                <a:solidFill>
                  <a:schemeClr val="bg2">
                    <a:lumMod val="10000"/>
                  </a:schemeClr>
                </a:solidFill>
              </a:rPr>
              <a:t>Dr. KT Tan</a:t>
            </a:r>
            <a:endParaRPr lang="en-US" sz="2400" dirty="0">
              <a:solidFill>
                <a:srgbClr val="080808"/>
              </a:solidFill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97A24912-643B-47E6-A0C3-FC21628DB35B}"/>
              </a:ext>
            </a:extLst>
          </p:cNvPr>
          <p:cNvSpPr txBox="1"/>
          <p:nvPr/>
        </p:nvSpPr>
        <p:spPr>
          <a:xfrm>
            <a:off x="3662977" y="6314745"/>
            <a:ext cx="52113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Advanced </a:t>
            </a:r>
            <a:r>
              <a:rPr lang="en-US" sz="24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Metacomposites</a:t>
            </a:r>
            <a:r>
              <a:rPr lang="en-US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Laboratory</a:t>
            </a:r>
          </a:p>
        </p:txBody>
      </p:sp>
      <p:pic>
        <p:nvPicPr>
          <p:cNvPr id="60" name="Picture 4" descr="Principal Investigator – K.T. Tan's Research Group">
            <a:extLst>
              <a:ext uri="{FF2B5EF4-FFF2-40B4-BE49-F238E27FC236}">
                <a16:creationId xmlns:a16="http://schemas.microsoft.com/office/drawing/2014/main" id="{F349339C-DF60-4A04-B527-EB6B70823D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454" y="6167090"/>
            <a:ext cx="2869145" cy="689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object 7">
            <a:extLst>
              <a:ext uri="{FF2B5EF4-FFF2-40B4-BE49-F238E27FC236}">
                <a16:creationId xmlns:a16="http://schemas.microsoft.com/office/drawing/2014/main" id="{028DEC33-1DC7-457B-8537-E0624E934D92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29991" y="131025"/>
            <a:ext cx="1132965" cy="1074371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36DBFC8E-B87C-49D2-BEA0-0299FEBD6573}"/>
              </a:ext>
            </a:extLst>
          </p:cNvPr>
          <p:cNvSpPr txBox="1"/>
          <p:nvPr/>
        </p:nvSpPr>
        <p:spPr>
          <a:xfrm>
            <a:off x="2117226" y="397651"/>
            <a:ext cx="795754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Ohio Rubber Group </a:t>
            </a:r>
          </a:p>
          <a:p>
            <a:pPr algn="ctr"/>
            <a:r>
              <a:rPr lang="en-US" sz="320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Spring Technical Meeting 2022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CB090E81-E33B-45B3-8AE8-B1B6E0009A00}"/>
              </a:ext>
            </a:extLst>
          </p:cNvPr>
          <p:cNvSpPr txBox="1">
            <a:spLocks/>
          </p:cNvSpPr>
          <p:nvPr/>
        </p:nvSpPr>
        <p:spPr>
          <a:xfrm>
            <a:off x="1133902" y="1848929"/>
            <a:ext cx="10748710" cy="139330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Bioinspired Material Design from </a:t>
            </a:r>
          </a:p>
          <a:p>
            <a:pPr algn="ctr"/>
            <a:r>
              <a:rPr lang="en-US" sz="5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3D Printed Rubber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A3D470B-FB11-4CFA-9F9D-6A496825795D}"/>
              </a:ext>
            </a:extLst>
          </p:cNvPr>
          <p:cNvSpPr txBox="1"/>
          <p:nvPr/>
        </p:nvSpPr>
        <p:spPr>
          <a:xfrm>
            <a:off x="9412971" y="6314745"/>
            <a:ext cx="27790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April 12, 2022</a:t>
            </a:r>
          </a:p>
        </p:txBody>
      </p:sp>
      <p:pic>
        <p:nvPicPr>
          <p:cNvPr id="1026" name="Picture 2" descr="Scholarship - Ohio Rubber Group">
            <a:extLst>
              <a:ext uri="{FF2B5EF4-FFF2-40B4-BE49-F238E27FC236}">
                <a16:creationId xmlns:a16="http://schemas.microsoft.com/office/drawing/2014/main" id="{C768B7B0-9A97-4E21-9A5B-71DC84E374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4320" y="0"/>
            <a:ext cx="2787680" cy="1152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62436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E59EFC6-6729-4527-A0B9-C745C9192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E1A3C-4256-449F-9808-753354E07901}" type="slidenum">
              <a:rPr lang="en-US" smtClean="0"/>
              <a:pPr/>
              <a:t>10</a:t>
            </a:fld>
            <a:r>
              <a:rPr lang="en-US"/>
              <a:t>| The University of Akron</a:t>
            </a:r>
            <a:endParaRPr lang="en-US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2391650-451D-45ED-9924-52BF023ED7FF}"/>
              </a:ext>
            </a:extLst>
          </p:cNvPr>
          <p:cNvCxnSpPr>
            <a:cxnSpLocks/>
          </p:cNvCxnSpPr>
          <p:nvPr/>
        </p:nvCxnSpPr>
        <p:spPr>
          <a:xfrm>
            <a:off x="0" y="777766"/>
            <a:ext cx="12192000" cy="0"/>
          </a:xfrm>
          <a:prstGeom prst="line">
            <a:avLst/>
          </a:prstGeom>
          <a:ln w="19050">
            <a:gradFill flip="none" rotWithShape="1">
              <a:gsLst>
                <a:gs pos="0">
                  <a:schemeClr val="accent1">
                    <a:lumMod val="0"/>
                    <a:lumOff val="100000"/>
                  </a:schemeClr>
                </a:gs>
                <a:gs pos="100000">
                  <a:schemeClr val="accent1">
                    <a:lumMod val="0"/>
                    <a:lumOff val="100000"/>
                  </a:schemeClr>
                </a:gs>
                <a:gs pos="31000">
                  <a:srgbClr val="8090B0"/>
                </a:gs>
                <a:gs pos="70000">
                  <a:srgbClr val="002060"/>
                </a:gs>
              </a:gsLst>
              <a:lin ang="11400000" scaled="0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210142D2-A1DC-46C0-939B-CF38AE65E14A}"/>
              </a:ext>
            </a:extLst>
          </p:cNvPr>
          <p:cNvSpPr/>
          <p:nvPr/>
        </p:nvSpPr>
        <p:spPr>
          <a:xfrm>
            <a:off x="0" y="6388033"/>
            <a:ext cx="12192000" cy="469967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928FD5C4-2D6F-4F4E-A53F-A9939E7F2AB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9" r="1030" b="11698"/>
          <a:stretch/>
        </p:blipFill>
        <p:spPr bwMode="auto">
          <a:xfrm>
            <a:off x="4375678" y="863557"/>
            <a:ext cx="7816321" cy="513088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CBD75D8-1DC1-45B2-BD4C-6B2C8BD8061F}"/>
              </a:ext>
            </a:extLst>
          </p:cNvPr>
          <p:cNvSpPr txBox="1"/>
          <p:nvPr/>
        </p:nvSpPr>
        <p:spPr>
          <a:xfrm>
            <a:off x="1" y="1190409"/>
            <a:ext cx="4375678" cy="45414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existence of water layer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between two solid surfaces </a:t>
            </a:r>
            <a:r>
              <a:rPr lang="en-US" sz="20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adversely affects the COF</a:t>
            </a:r>
            <a:endParaRPr lang="en-US" sz="20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Increased pressure </a:t>
            </a:r>
            <a:r>
              <a:rPr lang="en-US" sz="2000" dirty="0"/>
              <a:t>through the </a:t>
            </a:r>
            <a:r>
              <a:rPr lang="en-US" sz="2000" dirty="0">
                <a:solidFill>
                  <a:srgbClr val="00B050"/>
                </a:solidFill>
              </a:rPr>
              <a:t>reduction in contact area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Surface roughness</a:t>
            </a:r>
            <a:r>
              <a:rPr lang="en-US" sz="2000" dirty="0"/>
              <a:t> in the form of </a:t>
            </a:r>
            <a:r>
              <a:rPr lang="en-US" sz="2000" b="1" dirty="0">
                <a:solidFill>
                  <a:srgbClr val="FF0000"/>
                </a:solidFill>
              </a:rPr>
              <a:t>studs </a:t>
            </a:r>
            <a:r>
              <a:rPr lang="en-US" sz="2000" dirty="0"/>
              <a:t>contributed to maximize exposure of dry surface, minimize water height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Attributed to improving the </a:t>
            </a:r>
            <a:r>
              <a:rPr lang="en-US" sz="2000" dirty="0">
                <a:solidFill>
                  <a:srgbClr val="FF0000"/>
                </a:solidFill>
              </a:rPr>
              <a:t>hydrophobicity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Increased wet adhesion </a:t>
            </a:r>
            <a:r>
              <a:rPr lang="en-US" sz="2000" dirty="0">
                <a:solidFill>
                  <a:srgbClr val="002060"/>
                </a:solidFill>
              </a:rPr>
              <a:t>due to reduction in trapped water height</a:t>
            </a:r>
            <a:r>
              <a:rPr lang="en-US" sz="2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0000"/>
                </a:solidFill>
              </a:rPr>
              <a:t>Capillarity and Stefan adhesion</a:t>
            </a:r>
            <a:r>
              <a:rPr lang="en-US" sz="2000" dirty="0"/>
              <a:t>.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B23F78D-FB02-4245-B81E-5942E9F04F21}"/>
              </a:ext>
            </a:extLst>
          </p:cNvPr>
          <p:cNvSpPr/>
          <p:nvPr/>
        </p:nvSpPr>
        <p:spPr>
          <a:xfrm>
            <a:off x="0" y="6388033"/>
            <a:ext cx="12192000" cy="469967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19B4235-FB76-47EA-9314-E657574CC90B}"/>
              </a:ext>
            </a:extLst>
          </p:cNvPr>
          <p:cNvSpPr txBox="1"/>
          <p:nvPr/>
        </p:nvSpPr>
        <p:spPr>
          <a:xfrm>
            <a:off x="147142" y="0"/>
            <a:ext cx="100487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anose="020B0604020202020204" pitchFamily="2" charset="-79"/>
              </a:rPr>
              <a:t>Experiment - Result</a:t>
            </a:r>
          </a:p>
        </p:txBody>
      </p:sp>
      <p:sp>
        <p:nvSpPr>
          <p:cNvPr id="26" name="Flowchart: Terminator 25">
            <a:extLst>
              <a:ext uri="{FF2B5EF4-FFF2-40B4-BE49-F238E27FC236}">
                <a16:creationId xmlns:a16="http://schemas.microsoft.com/office/drawing/2014/main" id="{EA3CC11C-FA83-4D75-A052-AA26CF88ACB2}"/>
              </a:ext>
            </a:extLst>
          </p:cNvPr>
          <p:cNvSpPr/>
          <p:nvPr/>
        </p:nvSpPr>
        <p:spPr>
          <a:xfrm>
            <a:off x="1198943" y="6400800"/>
            <a:ext cx="9794114" cy="426851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anose="020B0604020202020204" pitchFamily="2" charset="-79"/>
              </a:rPr>
              <a:t>Part 1- Bioinspired Surface Design</a:t>
            </a:r>
            <a:endParaRPr lang="en-US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213570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E59EFC6-6729-4527-A0B9-C745C9192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E1A3C-4256-449F-9808-753354E07901}" type="slidenum">
              <a:rPr lang="en-US" smtClean="0"/>
              <a:pPr/>
              <a:t>11</a:t>
            </a:fld>
            <a:r>
              <a:rPr lang="en-US"/>
              <a:t>| The University of Akron</a:t>
            </a:r>
            <a:endParaRPr lang="en-US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2391650-451D-45ED-9924-52BF023ED7FF}"/>
              </a:ext>
            </a:extLst>
          </p:cNvPr>
          <p:cNvCxnSpPr>
            <a:cxnSpLocks/>
          </p:cNvCxnSpPr>
          <p:nvPr/>
        </p:nvCxnSpPr>
        <p:spPr>
          <a:xfrm>
            <a:off x="0" y="777766"/>
            <a:ext cx="12192000" cy="0"/>
          </a:xfrm>
          <a:prstGeom prst="line">
            <a:avLst/>
          </a:prstGeom>
          <a:ln w="19050">
            <a:gradFill flip="none" rotWithShape="1">
              <a:gsLst>
                <a:gs pos="0">
                  <a:schemeClr val="accent1">
                    <a:lumMod val="0"/>
                    <a:lumOff val="100000"/>
                  </a:schemeClr>
                </a:gs>
                <a:gs pos="100000">
                  <a:schemeClr val="accent1">
                    <a:lumMod val="0"/>
                    <a:lumOff val="100000"/>
                  </a:schemeClr>
                </a:gs>
                <a:gs pos="31000">
                  <a:srgbClr val="8090B0"/>
                </a:gs>
                <a:gs pos="70000">
                  <a:srgbClr val="002060"/>
                </a:gs>
              </a:gsLst>
              <a:lin ang="11400000" scaled="0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210142D2-A1DC-46C0-939B-CF38AE65E14A}"/>
              </a:ext>
            </a:extLst>
          </p:cNvPr>
          <p:cNvSpPr/>
          <p:nvPr/>
        </p:nvSpPr>
        <p:spPr>
          <a:xfrm>
            <a:off x="0" y="6388033"/>
            <a:ext cx="12192000" cy="469967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7173A13-E158-4DDD-8421-52900855EAB9}"/>
              </a:ext>
            </a:extLst>
          </p:cNvPr>
          <p:cNvSpPr txBox="1">
            <a:spLocks/>
          </p:cNvSpPr>
          <p:nvPr/>
        </p:nvSpPr>
        <p:spPr>
          <a:xfrm>
            <a:off x="317807" y="1407230"/>
            <a:ext cx="10512862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FEA analysis from ANSYS</a:t>
            </a:r>
          </a:p>
          <a:p>
            <a:pPr lvl="1"/>
            <a:r>
              <a:rPr lang="en-US" dirty="0"/>
              <a:t>Friction Coefficient</a:t>
            </a:r>
          </a:p>
          <a:p>
            <a:pPr lvl="2"/>
            <a:r>
              <a:rPr lang="en-US" dirty="0"/>
              <a:t>0.2-0.6</a:t>
            </a:r>
          </a:p>
          <a:p>
            <a:pPr lvl="1"/>
            <a:r>
              <a:rPr lang="en-US" dirty="0"/>
              <a:t>Material </a:t>
            </a:r>
          </a:p>
          <a:p>
            <a:pPr lvl="2"/>
            <a:r>
              <a:rPr lang="en-US" dirty="0"/>
              <a:t>Model : Rubber</a:t>
            </a:r>
          </a:p>
          <a:p>
            <a:pPr lvl="2"/>
            <a:r>
              <a:rPr lang="en-US" dirty="0"/>
              <a:t>Surface : Concrete</a:t>
            </a:r>
          </a:p>
          <a:p>
            <a:pPr lvl="1"/>
            <a:r>
              <a:rPr lang="en-US" dirty="0"/>
              <a:t>Force</a:t>
            </a:r>
          </a:p>
          <a:p>
            <a:pPr lvl="2"/>
            <a:r>
              <a:rPr lang="en-US" dirty="0"/>
              <a:t>Top : 10N</a:t>
            </a:r>
          </a:p>
          <a:p>
            <a:pPr lvl="2"/>
            <a:r>
              <a:rPr lang="en-US" dirty="0"/>
              <a:t>Behind : 1N </a:t>
            </a:r>
          </a:p>
          <a:p>
            <a:pPr lvl="1"/>
            <a:r>
              <a:rPr lang="en-US" dirty="0"/>
              <a:t>Fixed</a:t>
            </a:r>
          </a:p>
          <a:p>
            <a:pPr lvl="2"/>
            <a:r>
              <a:rPr lang="en-US" dirty="0"/>
              <a:t>Base of the surface</a:t>
            </a:r>
          </a:p>
          <a:p>
            <a:pPr lvl="2"/>
            <a:endParaRPr lang="en-US" dirty="0"/>
          </a:p>
          <a:p>
            <a:pPr lvl="2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204DA34-F016-4E98-AEC7-207101E408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0791" y="1451683"/>
            <a:ext cx="5099981" cy="394921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C40A817-6123-439F-9DC6-96542E61FD04}"/>
              </a:ext>
            </a:extLst>
          </p:cNvPr>
          <p:cNvSpPr txBox="1"/>
          <p:nvPr/>
        </p:nvSpPr>
        <p:spPr>
          <a:xfrm>
            <a:off x="8614887" y="2318569"/>
            <a:ext cx="654641" cy="3416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10N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AFEC67A-33FE-4182-ACBA-EDF9B48808DA}"/>
              </a:ext>
            </a:extLst>
          </p:cNvPr>
          <p:cNvSpPr txBox="1"/>
          <p:nvPr/>
        </p:nvSpPr>
        <p:spPr>
          <a:xfrm>
            <a:off x="6427073" y="2470306"/>
            <a:ext cx="501610" cy="3416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dirty="0"/>
              <a:t>1</a:t>
            </a:r>
            <a:r>
              <a:rPr lang="en-US" dirty="0">
                <a:solidFill>
                  <a:schemeClr val="tx1"/>
                </a:solidFill>
              </a:rPr>
              <a:t> 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BDB99A3-CF09-4BA0-819F-B639E8B52AFE}"/>
              </a:ext>
            </a:extLst>
          </p:cNvPr>
          <p:cNvSpPr txBox="1"/>
          <p:nvPr/>
        </p:nvSpPr>
        <p:spPr>
          <a:xfrm>
            <a:off x="6090483" y="5177187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000" dirty="0"/>
              <a:t>Fixed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63D20ED-5535-4A6F-A08E-A756B0F8B7B0}"/>
              </a:ext>
            </a:extLst>
          </p:cNvPr>
          <p:cNvCxnSpPr>
            <a:cxnSpLocks/>
          </p:cNvCxnSpPr>
          <p:nvPr/>
        </p:nvCxnSpPr>
        <p:spPr>
          <a:xfrm flipV="1">
            <a:off x="6357183" y="4773961"/>
            <a:ext cx="304800" cy="3810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E4DE5234-0D42-4F27-97AD-0845D04DABEA}"/>
              </a:ext>
            </a:extLst>
          </p:cNvPr>
          <p:cNvSpPr txBox="1"/>
          <p:nvPr/>
        </p:nvSpPr>
        <p:spPr>
          <a:xfrm>
            <a:off x="10917054" y="2092353"/>
            <a:ext cx="870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Rubber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62DD427-7526-4EA2-9692-105F5F628C3D}"/>
              </a:ext>
            </a:extLst>
          </p:cNvPr>
          <p:cNvSpPr txBox="1"/>
          <p:nvPr/>
        </p:nvSpPr>
        <p:spPr>
          <a:xfrm>
            <a:off x="10942895" y="3005597"/>
            <a:ext cx="10299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Concrete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138F5769-855C-41EA-BFA9-64C508C4E198}"/>
              </a:ext>
            </a:extLst>
          </p:cNvPr>
          <p:cNvCxnSpPr>
            <a:cxnSpLocks/>
          </p:cNvCxnSpPr>
          <p:nvPr/>
        </p:nvCxnSpPr>
        <p:spPr>
          <a:xfrm flipH="1">
            <a:off x="9753599" y="2394195"/>
            <a:ext cx="1282614" cy="930721"/>
          </a:xfrm>
          <a:prstGeom prst="straightConnector1">
            <a:avLst/>
          </a:prstGeom>
          <a:ln w="254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60C30918-0269-4855-A973-02162A430CF8}"/>
              </a:ext>
            </a:extLst>
          </p:cNvPr>
          <p:cNvCxnSpPr>
            <a:cxnSpLocks/>
          </p:cNvCxnSpPr>
          <p:nvPr/>
        </p:nvCxnSpPr>
        <p:spPr>
          <a:xfrm flipH="1">
            <a:off x="10210799" y="3211907"/>
            <a:ext cx="772942" cy="68557"/>
          </a:xfrm>
          <a:prstGeom prst="straightConnector1">
            <a:avLst/>
          </a:prstGeom>
          <a:ln w="254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61964C7F-7CED-4393-9DDE-396F54EB610F}"/>
              </a:ext>
            </a:extLst>
          </p:cNvPr>
          <p:cNvCxnSpPr>
            <a:cxnSpLocks/>
          </p:cNvCxnSpPr>
          <p:nvPr/>
        </p:nvCxnSpPr>
        <p:spPr>
          <a:xfrm>
            <a:off x="7924799" y="4077406"/>
            <a:ext cx="579950" cy="228600"/>
          </a:xfrm>
          <a:prstGeom prst="straightConnector1">
            <a:avLst/>
          </a:prstGeom>
          <a:ln w="254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1">
            <a:extLst>
              <a:ext uri="{FF2B5EF4-FFF2-40B4-BE49-F238E27FC236}">
                <a16:creationId xmlns:a16="http://schemas.microsoft.com/office/drawing/2014/main" id="{840FAC13-805E-4D37-8D9F-0F6320481F92}"/>
              </a:ext>
            </a:extLst>
          </p:cNvPr>
          <p:cNvSpPr txBox="1">
            <a:spLocks/>
          </p:cNvSpPr>
          <p:nvPr/>
        </p:nvSpPr>
        <p:spPr>
          <a:xfrm>
            <a:off x="127910" y="61011"/>
            <a:ext cx="10512862" cy="64318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Simulation – Static Structural Analysis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7691752-7481-4D2C-AE54-3846A8D668C2}"/>
              </a:ext>
            </a:extLst>
          </p:cNvPr>
          <p:cNvSpPr/>
          <p:nvPr/>
        </p:nvSpPr>
        <p:spPr>
          <a:xfrm>
            <a:off x="0" y="6388033"/>
            <a:ext cx="12192000" cy="469967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lowchart: Terminator 29">
            <a:extLst>
              <a:ext uri="{FF2B5EF4-FFF2-40B4-BE49-F238E27FC236}">
                <a16:creationId xmlns:a16="http://schemas.microsoft.com/office/drawing/2014/main" id="{807173C0-F75D-4937-9C8C-588366F997E0}"/>
              </a:ext>
            </a:extLst>
          </p:cNvPr>
          <p:cNvSpPr/>
          <p:nvPr/>
        </p:nvSpPr>
        <p:spPr>
          <a:xfrm>
            <a:off x="1198943" y="6400800"/>
            <a:ext cx="9794114" cy="426851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anose="020B0604020202020204" pitchFamily="2" charset="-79"/>
              </a:rPr>
              <a:t>Part 1- Bioinspired Surface Design</a:t>
            </a:r>
            <a:endParaRPr lang="en-US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526311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E59EFC6-6729-4527-A0B9-C745C9192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E1A3C-4256-449F-9808-753354E07901}" type="slidenum">
              <a:rPr lang="en-US" smtClean="0"/>
              <a:pPr/>
              <a:t>12</a:t>
            </a:fld>
            <a:r>
              <a:rPr lang="en-US"/>
              <a:t>| The University of Akron</a:t>
            </a:r>
            <a:endParaRPr lang="en-US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2391650-451D-45ED-9924-52BF023ED7FF}"/>
              </a:ext>
            </a:extLst>
          </p:cNvPr>
          <p:cNvCxnSpPr>
            <a:cxnSpLocks/>
          </p:cNvCxnSpPr>
          <p:nvPr/>
        </p:nvCxnSpPr>
        <p:spPr>
          <a:xfrm>
            <a:off x="0" y="777766"/>
            <a:ext cx="12192000" cy="0"/>
          </a:xfrm>
          <a:prstGeom prst="line">
            <a:avLst/>
          </a:prstGeom>
          <a:ln w="19050">
            <a:gradFill flip="none" rotWithShape="1">
              <a:gsLst>
                <a:gs pos="0">
                  <a:schemeClr val="accent1">
                    <a:lumMod val="0"/>
                    <a:lumOff val="100000"/>
                  </a:schemeClr>
                </a:gs>
                <a:gs pos="100000">
                  <a:schemeClr val="accent1">
                    <a:lumMod val="0"/>
                    <a:lumOff val="100000"/>
                  </a:schemeClr>
                </a:gs>
                <a:gs pos="31000">
                  <a:srgbClr val="8090B0"/>
                </a:gs>
                <a:gs pos="70000">
                  <a:srgbClr val="002060"/>
                </a:gs>
              </a:gsLst>
              <a:lin ang="11400000" scaled="0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C6B03D71-BA60-4925-8229-E60AE4B5639C}"/>
              </a:ext>
            </a:extLst>
          </p:cNvPr>
          <p:cNvSpPr txBox="1"/>
          <p:nvPr/>
        </p:nvSpPr>
        <p:spPr>
          <a:xfrm>
            <a:off x="147142" y="0"/>
            <a:ext cx="100487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Simulation – Transient Structural Analysis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10142D2-A1DC-46C0-939B-CF38AE65E14A}"/>
              </a:ext>
            </a:extLst>
          </p:cNvPr>
          <p:cNvSpPr/>
          <p:nvPr/>
        </p:nvSpPr>
        <p:spPr>
          <a:xfrm>
            <a:off x="0" y="6388033"/>
            <a:ext cx="12192000" cy="469967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9259627-6E96-4236-9433-2FFCDC9C0CBF}"/>
              </a:ext>
            </a:extLst>
          </p:cNvPr>
          <p:cNvSpPr txBox="1">
            <a:spLocks/>
          </p:cNvSpPr>
          <p:nvPr/>
        </p:nvSpPr>
        <p:spPr>
          <a:xfrm>
            <a:off x="435862" y="1190408"/>
            <a:ext cx="4037230" cy="498973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Parameters: </a:t>
            </a:r>
          </a:p>
          <a:p>
            <a:pPr lvl="1"/>
            <a:r>
              <a:rPr lang="en-US" dirty="0"/>
              <a:t>Friction Coefficient:</a:t>
            </a:r>
          </a:p>
          <a:p>
            <a:pPr lvl="2"/>
            <a:r>
              <a:rPr lang="en-US" dirty="0"/>
              <a:t>0.2-0.6</a:t>
            </a:r>
          </a:p>
          <a:p>
            <a:pPr lvl="1"/>
            <a:r>
              <a:rPr lang="en-US" dirty="0"/>
              <a:t>Material :</a:t>
            </a:r>
          </a:p>
          <a:p>
            <a:pPr lvl="2"/>
            <a:r>
              <a:rPr lang="en-US" dirty="0"/>
              <a:t>Model : Rubber</a:t>
            </a:r>
          </a:p>
          <a:p>
            <a:pPr lvl="2"/>
            <a:r>
              <a:rPr lang="en-US" dirty="0"/>
              <a:t>Surface : Concrete</a:t>
            </a:r>
          </a:p>
          <a:p>
            <a:pPr lvl="1"/>
            <a:r>
              <a:rPr lang="en-US" dirty="0"/>
              <a:t>Velocity :</a:t>
            </a:r>
          </a:p>
          <a:p>
            <a:pPr lvl="2"/>
            <a:r>
              <a:rPr lang="en-US" dirty="0"/>
              <a:t>4.5 mms-1</a:t>
            </a:r>
          </a:p>
          <a:p>
            <a:pPr lvl="1"/>
            <a:r>
              <a:rPr lang="en-US" dirty="0"/>
              <a:t>Fixed:</a:t>
            </a:r>
          </a:p>
          <a:p>
            <a:pPr lvl="2"/>
            <a:r>
              <a:rPr lang="en-US" dirty="0"/>
              <a:t>Base of the surface</a:t>
            </a:r>
          </a:p>
          <a:p>
            <a:pPr lvl="2"/>
            <a:endParaRPr lang="en-US" dirty="0"/>
          </a:p>
          <a:p>
            <a:pPr lvl="2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2A51481-9A2C-4CEE-BB10-1CCB16D88D6B}"/>
              </a:ext>
            </a:extLst>
          </p:cNvPr>
          <p:cNvSpPr txBox="1"/>
          <p:nvPr/>
        </p:nvSpPr>
        <p:spPr>
          <a:xfrm>
            <a:off x="7924826" y="2113600"/>
            <a:ext cx="1828800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dirty="0">
                <a:solidFill>
                  <a:srgbClr val="FFFF00"/>
                </a:solidFill>
              </a:rPr>
              <a:t>4.5 mms-1</a:t>
            </a:r>
          </a:p>
        </p:txBody>
      </p:sp>
      <p:pic>
        <p:nvPicPr>
          <p:cNvPr id="14" name="Picture 13" descr="A picture containing sky&#10;&#10;Description generated with high confidence">
            <a:extLst>
              <a:ext uri="{FF2B5EF4-FFF2-40B4-BE49-F238E27FC236}">
                <a16:creationId xmlns:a16="http://schemas.microsoft.com/office/drawing/2014/main" id="{DB9BE965-601D-4BD6-B686-A3D3B6C3DF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3192" y="3551375"/>
            <a:ext cx="4885733" cy="2766777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30B3459D-7672-40C4-91BF-A9BAE529C783}"/>
              </a:ext>
            </a:extLst>
          </p:cNvPr>
          <p:cNvSpPr/>
          <p:nvPr/>
        </p:nvSpPr>
        <p:spPr>
          <a:xfrm>
            <a:off x="0" y="6388033"/>
            <a:ext cx="12192000" cy="469967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08F8C19-0667-4A24-8F21-364A646E01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3192" y="796750"/>
            <a:ext cx="5236918" cy="2633700"/>
          </a:xfrm>
          <a:prstGeom prst="rect">
            <a:avLst/>
          </a:prstGeom>
        </p:spPr>
      </p:pic>
      <p:sp>
        <p:nvSpPr>
          <p:cNvPr id="27" name="Flowchart: Terminator 26">
            <a:extLst>
              <a:ext uri="{FF2B5EF4-FFF2-40B4-BE49-F238E27FC236}">
                <a16:creationId xmlns:a16="http://schemas.microsoft.com/office/drawing/2014/main" id="{075D775E-B518-4293-9B1F-C9835F9F5033}"/>
              </a:ext>
            </a:extLst>
          </p:cNvPr>
          <p:cNvSpPr/>
          <p:nvPr/>
        </p:nvSpPr>
        <p:spPr>
          <a:xfrm>
            <a:off x="1198943" y="6400800"/>
            <a:ext cx="9794114" cy="426851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anose="020B0604020202020204" pitchFamily="2" charset="-79"/>
              </a:rPr>
              <a:t>Part 1- Bioinspired Surface Design</a:t>
            </a:r>
            <a:endParaRPr lang="en-US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20699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E59EFC6-6729-4527-A0B9-C745C9192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E1A3C-4256-449F-9808-753354E07901}" type="slidenum">
              <a:rPr lang="en-US" smtClean="0"/>
              <a:pPr/>
              <a:t>13</a:t>
            </a:fld>
            <a:r>
              <a:rPr lang="en-US"/>
              <a:t>| The University of Akron</a:t>
            </a:r>
            <a:endParaRPr lang="en-US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2391650-451D-45ED-9924-52BF023ED7FF}"/>
              </a:ext>
            </a:extLst>
          </p:cNvPr>
          <p:cNvCxnSpPr>
            <a:cxnSpLocks/>
          </p:cNvCxnSpPr>
          <p:nvPr/>
        </p:nvCxnSpPr>
        <p:spPr>
          <a:xfrm>
            <a:off x="0" y="777766"/>
            <a:ext cx="12192000" cy="0"/>
          </a:xfrm>
          <a:prstGeom prst="line">
            <a:avLst/>
          </a:prstGeom>
          <a:ln w="19050">
            <a:gradFill flip="none" rotWithShape="1">
              <a:gsLst>
                <a:gs pos="0">
                  <a:schemeClr val="accent1">
                    <a:lumMod val="0"/>
                    <a:lumOff val="100000"/>
                  </a:schemeClr>
                </a:gs>
                <a:gs pos="100000">
                  <a:schemeClr val="accent1">
                    <a:lumMod val="0"/>
                    <a:lumOff val="100000"/>
                  </a:schemeClr>
                </a:gs>
                <a:gs pos="31000">
                  <a:srgbClr val="8090B0"/>
                </a:gs>
                <a:gs pos="70000">
                  <a:srgbClr val="002060"/>
                </a:gs>
              </a:gsLst>
              <a:lin ang="11400000" scaled="0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C6B03D71-BA60-4925-8229-E60AE4B5639C}"/>
              </a:ext>
            </a:extLst>
          </p:cNvPr>
          <p:cNvSpPr txBox="1"/>
          <p:nvPr/>
        </p:nvSpPr>
        <p:spPr>
          <a:xfrm>
            <a:off x="147142" y="0"/>
            <a:ext cx="100487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anose="020B0604020202020204" pitchFamily="2" charset="-79"/>
              </a:rPr>
              <a:t>Results - Simulation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10142D2-A1DC-46C0-939B-CF38AE65E14A}"/>
              </a:ext>
            </a:extLst>
          </p:cNvPr>
          <p:cNvSpPr/>
          <p:nvPr/>
        </p:nvSpPr>
        <p:spPr>
          <a:xfrm>
            <a:off x="0" y="6388033"/>
            <a:ext cx="12192000" cy="469967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847A67-E085-43F6-8350-66D2CBE759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2468" y="707886"/>
            <a:ext cx="8629532" cy="47947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7A11388-E8B8-4ADC-A3B6-FC3C2A1CE88D}"/>
              </a:ext>
            </a:extLst>
          </p:cNvPr>
          <p:cNvSpPr txBox="1"/>
          <p:nvPr/>
        </p:nvSpPr>
        <p:spPr>
          <a:xfrm>
            <a:off x="0" y="799774"/>
            <a:ext cx="3538220" cy="4462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Studded hexagonal model</a:t>
            </a:r>
          </a:p>
          <a:p>
            <a:pPr marL="541338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0000"/>
                </a:solidFill>
              </a:rPr>
              <a:t>Higher surface contact pressure</a:t>
            </a:r>
          </a:p>
          <a:p>
            <a:pPr marL="541338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B050"/>
                </a:solidFill>
              </a:rPr>
              <a:t>Less sliding displacement</a:t>
            </a:r>
            <a:endParaRPr lang="en-US" sz="2400" dirty="0">
              <a:solidFill>
                <a:srgbClr val="FF0000"/>
              </a:solidFill>
            </a:endParaRPr>
          </a:p>
          <a:p>
            <a:pPr marL="541338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70C0"/>
                </a:solidFill>
              </a:rPr>
              <a:t>Higher frictional stress</a:t>
            </a:r>
          </a:p>
          <a:p>
            <a:pPr marL="541338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ntermittent rise and drop more prominent than other models.</a:t>
            </a:r>
          </a:p>
          <a:p>
            <a:pPr marL="541338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emonstrates the greater resistive behavior during motion. </a:t>
            </a:r>
            <a:endParaRPr lang="en-US" sz="28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ACFAD89-CFFB-4D94-A73A-8C04867C3562}"/>
              </a:ext>
            </a:extLst>
          </p:cNvPr>
          <p:cNvSpPr/>
          <p:nvPr/>
        </p:nvSpPr>
        <p:spPr>
          <a:xfrm>
            <a:off x="0" y="6388033"/>
            <a:ext cx="12192000" cy="469967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E71D3FF-5CC3-4D89-9F85-4C9CBDC8F5F5}"/>
              </a:ext>
            </a:extLst>
          </p:cNvPr>
          <p:cNvSpPr txBox="1"/>
          <p:nvPr/>
        </p:nvSpPr>
        <p:spPr>
          <a:xfrm>
            <a:off x="147142" y="5652959"/>
            <a:ext cx="1127015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ANALYTICAL APPROACH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dirty="0">
                <a:solidFill>
                  <a:srgbClr val="FF0000"/>
                </a:solidFill>
              </a:rPr>
              <a:t>-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dirty="0">
                <a:solidFill>
                  <a:srgbClr val="FF0000"/>
                </a:solidFill>
              </a:rPr>
              <a:t>Water squeeze out time and height</a:t>
            </a:r>
          </a:p>
        </p:txBody>
      </p:sp>
      <p:sp>
        <p:nvSpPr>
          <p:cNvPr id="23" name="Flowchart: Terminator 22">
            <a:extLst>
              <a:ext uri="{FF2B5EF4-FFF2-40B4-BE49-F238E27FC236}">
                <a16:creationId xmlns:a16="http://schemas.microsoft.com/office/drawing/2014/main" id="{692484CE-ECAC-4EDA-9701-7ABB21879240}"/>
              </a:ext>
            </a:extLst>
          </p:cNvPr>
          <p:cNvSpPr/>
          <p:nvPr/>
        </p:nvSpPr>
        <p:spPr>
          <a:xfrm>
            <a:off x="1198943" y="6400800"/>
            <a:ext cx="9794114" cy="426851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anose="020B0604020202020204" pitchFamily="2" charset="-79"/>
              </a:rPr>
              <a:t>Part 1- Bioinspired Surface Design</a:t>
            </a:r>
            <a:endParaRPr lang="en-US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017109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E59EFC6-6729-4527-A0B9-C745C9192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E1A3C-4256-449F-9808-753354E07901}" type="slidenum">
              <a:rPr lang="en-US" smtClean="0"/>
              <a:pPr/>
              <a:t>14</a:t>
            </a:fld>
            <a:r>
              <a:rPr lang="en-US"/>
              <a:t>| The University of Akron</a:t>
            </a:r>
            <a:endParaRPr lang="en-US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2391650-451D-45ED-9924-52BF023ED7FF}"/>
              </a:ext>
            </a:extLst>
          </p:cNvPr>
          <p:cNvCxnSpPr>
            <a:cxnSpLocks/>
          </p:cNvCxnSpPr>
          <p:nvPr/>
        </p:nvCxnSpPr>
        <p:spPr>
          <a:xfrm>
            <a:off x="0" y="777766"/>
            <a:ext cx="12192000" cy="0"/>
          </a:xfrm>
          <a:prstGeom prst="line">
            <a:avLst/>
          </a:prstGeom>
          <a:ln w="19050">
            <a:gradFill flip="none" rotWithShape="1">
              <a:gsLst>
                <a:gs pos="0">
                  <a:schemeClr val="accent1">
                    <a:lumMod val="0"/>
                    <a:lumOff val="100000"/>
                  </a:schemeClr>
                </a:gs>
                <a:gs pos="100000">
                  <a:schemeClr val="accent1">
                    <a:lumMod val="0"/>
                    <a:lumOff val="100000"/>
                  </a:schemeClr>
                </a:gs>
                <a:gs pos="31000">
                  <a:srgbClr val="8090B0"/>
                </a:gs>
                <a:gs pos="70000">
                  <a:srgbClr val="002060"/>
                </a:gs>
              </a:gsLst>
              <a:lin ang="11400000" scaled="0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C6B03D71-BA60-4925-8229-E60AE4B5639C}"/>
              </a:ext>
            </a:extLst>
          </p:cNvPr>
          <p:cNvSpPr txBox="1"/>
          <p:nvPr/>
        </p:nvSpPr>
        <p:spPr>
          <a:xfrm>
            <a:off x="147142" y="-2"/>
            <a:ext cx="100487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anose="020B0604020202020204" pitchFamily="2" charset="-79"/>
              </a:rPr>
              <a:t>Conclusion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10142D2-A1DC-46C0-939B-CF38AE65E14A}"/>
              </a:ext>
            </a:extLst>
          </p:cNvPr>
          <p:cNvSpPr/>
          <p:nvPr/>
        </p:nvSpPr>
        <p:spPr>
          <a:xfrm>
            <a:off x="0" y="6388033"/>
            <a:ext cx="12192000" cy="469967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752BE02-6556-401A-BC83-F7279435B572}"/>
              </a:ext>
            </a:extLst>
          </p:cNvPr>
          <p:cNvSpPr txBox="1"/>
          <p:nvPr/>
        </p:nvSpPr>
        <p:spPr>
          <a:xfrm>
            <a:off x="0" y="2672440"/>
            <a:ext cx="121920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Increased pressure </a:t>
            </a:r>
            <a:r>
              <a:rPr lang="en-US" sz="2800" dirty="0"/>
              <a:t>and </a:t>
            </a:r>
            <a:r>
              <a:rPr lang="en-U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surface roughness</a:t>
            </a:r>
            <a:r>
              <a:rPr lang="en-US" sz="2800" dirty="0"/>
              <a:t> in the form of studs contributed to maximize exposure of dry surface, minimize water height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Increment in the surface roughness attributed to improving the hydrophobicity as well as capillarity and Stefan adhesion</a:t>
            </a:r>
            <a:r>
              <a:rPr lang="en-US" sz="2800" dirty="0"/>
              <a:t>.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6B8B82D-6F7C-49BD-898A-DD2E7CE1C845}"/>
              </a:ext>
            </a:extLst>
          </p:cNvPr>
          <p:cNvSpPr txBox="1"/>
          <p:nvPr/>
        </p:nvSpPr>
        <p:spPr>
          <a:xfrm>
            <a:off x="0" y="1079881"/>
            <a:ext cx="1219200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Double-layered studded hexagonal</a:t>
            </a:r>
            <a:r>
              <a:rPr lang="en-US" sz="2800" b="1" i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/>
              <a:t>surface pattern exhibited the </a:t>
            </a:r>
            <a:r>
              <a:rPr lang="en-US" sz="2800" dirty="0">
                <a:solidFill>
                  <a:srgbClr val="00B050"/>
                </a:solidFill>
              </a:rPr>
              <a:t>best friction performance </a:t>
            </a:r>
            <a:r>
              <a:rPr lang="en-US" sz="2800" dirty="0"/>
              <a:t>under wet conditions compared to other hexagonal and tire models. </a:t>
            </a:r>
          </a:p>
        </p:txBody>
      </p:sp>
      <p:sp>
        <p:nvSpPr>
          <p:cNvPr id="16" name="Flowchart: Terminator 15">
            <a:extLst>
              <a:ext uri="{FF2B5EF4-FFF2-40B4-BE49-F238E27FC236}">
                <a16:creationId xmlns:a16="http://schemas.microsoft.com/office/drawing/2014/main" id="{3127855B-01BA-4D9D-BBB4-64C1CD2F7F66}"/>
              </a:ext>
            </a:extLst>
          </p:cNvPr>
          <p:cNvSpPr/>
          <p:nvPr/>
        </p:nvSpPr>
        <p:spPr>
          <a:xfrm>
            <a:off x="1198943" y="6388033"/>
            <a:ext cx="9794114" cy="426851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anose="020B0604020202020204" pitchFamily="2" charset="-79"/>
              </a:rPr>
              <a:t>Part 1- Bioinspired Surface Design</a:t>
            </a:r>
            <a:endParaRPr lang="en-US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C916377-2B00-4583-8894-0394A5BB3366}"/>
              </a:ext>
            </a:extLst>
          </p:cNvPr>
          <p:cNvSpPr txBox="1"/>
          <p:nvPr/>
        </p:nvSpPr>
        <p:spPr>
          <a:xfrm>
            <a:off x="1455355" y="4991901"/>
            <a:ext cx="9870854" cy="830997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2400" i="1" dirty="0"/>
              <a:t>2</a:t>
            </a:r>
            <a:r>
              <a:rPr lang="en-US" sz="2400" i="1" baseline="30000" dirty="0"/>
              <a:t>nd</a:t>
            </a:r>
            <a:r>
              <a:rPr lang="en-US" sz="2400" i="1" dirty="0"/>
              <a:t> Place, Monte Jade Innovation Competition (Future Tire) 2018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2400" i="1" dirty="0"/>
              <a:t>John Harvey Pressure Vessel Scholarship 2019</a:t>
            </a:r>
          </a:p>
        </p:txBody>
      </p:sp>
    </p:spTree>
    <p:extLst>
      <p:ext uri="{BB962C8B-B14F-4D97-AF65-F5344CB8AC3E}">
        <p14:creationId xmlns:p14="http://schemas.microsoft.com/office/powerpoint/2010/main" val="5903615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E59EFC6-6729-4527-A0B9-C745C9192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E1A3C-4256-449F-9808-753354E07901}" type="slidenum">
              <a:rPr lang="en-US" smtClean="0"/>
              <a:pPr/>
              <a:t>15</a:t>
            </a:fld>
            <a:r>
              <a:rPr lang="en-US"/>
              <a:t>| The University of Akron</a:t>
            </a:r>
            <a:endParaRPr lang="en-US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2391650-451D-45ED-9924-52BF023ED7FF}"/>
              </a:ext>
            </a:extLst>
          </p:cNvPr>
          <p:cNvCxnSpPr>
            <a:cxnSpLocks/>
          </p:cNvCxnSpPr>
          <p:nvPr/>
        </p:nvCxnSpPr>
        <p:spPr>
          <a:xfrm>
            <a:off x="0" y="777766"/>
            <a:ext cx="12192000" cy="0"/>
          </a:xfrm>
          <a:prstGeom prst="line">
            <a:avLst/>
          </a:prstGeom>
          <a:ln w="19050">
            <a:gradFill flip="none" rotWithShape="1">
              <a:gsLst>
                <a:gs pos="0">
                  <a:schemeClr val="accent1">
                    <a:lumMod val="0"/>
                    <a:lumOff val="100000"/>
                  </a:schemeClr>
                </a:gs>
                <a:gs pos="100000">
                  <a:schemeClr val="accent1">
                    <a:lumMod val="0"/>
                    <a:lumOff val="100000"/>
                  </a:schemeClr>
                </a:gs>
                <a:gs pos="31000">
                  <a:srgbClr val="8090B0"/>
                </a:gs>
                <a:gs pos="70000">
                  <a:srgbClr val="002060"/>
                </a:gs>
              </a:gsLst>
              <a:lin ang="11400000" scaled="0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C6B03D71-BA60-4925-8229-E60AE4B5639C}"/>
              </a:ext>
            </a:extLst>
          </p:cNvPr>
          <p:cNvSpPr txBox="1"/>
          <p:nvPr/>
        </p:nvSpPr>
        <p:spPr>
          <a:xfrm>
            <a:off x="147142" y="0"/>
            <a:ext cx="100487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anose="020B0604020202020204" pitchFamily="2" charset="-79"/>
              </a:rPr>
              <a:t>Part 2 – Bioinspired Shell Structure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10142D2-A1DC-46C0-939B-CF38AE65E14A}"/>
              </a:ext>
            </a:extLst>
          </p:cNvPr>
          <p:cNvSpPr/>
          <p:nvPr/>
        </p:nvSpPr>
        <p:spPr>
          <a:xfrm>
            <a:off x="0" y="6388033"/>
            <a:ext cx="12192000" cy="469967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EE38C022-5069-4A6E-BC1B-7D9CDD328D3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75145442"/>
              </p:ext>
            </p:extLst>
          </p:nvPr>
        </p:nvGraphicFramePr>
        <p:xfrm>
          <a:off x="624840" y="1287292"/>
          <a:ext cx="10942320" cy="21945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2FC9D1F-FA9E-4947-BC76-D901C64CC6AD}"/>
              </a:ext>
            </a:extLst>
          </p:cNvPr>
          <p:cNvSpPr/>
          <p:nvPr/>
        </p:nvSpPr>
        <p:spPr>
          <a:xfrm>
            <a:off x="7759700" y="1234458"/>
            <a:ext cx="4128064" cy="2194542"/>
          </a:xfrm>
          <a:prstGeom prst="roundRect">
            <a:avLst/>
          </a:prstGeom>
          <a:solidFill>
            <a:schemeClr val="bg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240BE61-4D0A-4BC9-89BB-AE3B641C508C}"/>
              </a:ext>
            </a:extLst>
          </p:cNvPr>
          <p:cNvSpPr txBox="1"/>
          <p:nvPr/>
        </p:nvSpPr>
        <p:spPr>
          <a:xfrm>
            <a:off x="2118360" y="3746334"/>
            <a:ext cx="1003638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/>
              <a:t>Impact Tolerance and Compressive Behavior of Biomimetic 3D Printed Sea Urchin Shell Structures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987B3F1-0367-49E5-8191-05C1B5D67562}"/>
              </a:ext>
            </a:extLst>
          </p:cNvPr>
          <p:cNvSpPr txBox="1"/>
          <p:nvPr/>
        </p:nvSpPr>
        <p:spPr>
          <a:xfrm>
            <a:off x="3098800" y="5211160"/>
            <a:ext cx="846836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Doong, K., Banik, A., Kaiser, I., Zhang, C., and Tan, K.T. (2022Impact Tolerance and Compressive Behavior of Biomimetic 3D Printed Sea Urchin Shell Structures</a:t>
            </a:r>
          </a:p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Polymers</a:t>
            </a:r>
            <a:r>
              <a:rPr lang="en-US" dirty="0"/>
              <a:t> (under 2</a:t>
            </a:r>
            <a:r>
              <a:rPr lang="en-US" baseline="30000" dirty="0"/>
              <a:t>nd</a:t>
            </a:r>
            <a:r>
              <a:rPr lang="en-US" dirty="0"/>
              <a:t> round of revision)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10F4EF64-FBDA-4CF1-B9AB-31F510053245}"/>
              </a:ext>
            </a:extLst>
          </p:cNvPr>
          <p:cNvSpPr/>
          <p:nvPr/>
        </p:nvSpPr>
        <p:spPr>
          <a:xfrm>
            <a:off x="147142" y="1297670"/>
            <a:ext cx="3434258" cy="2100968"/>
          </a:xfrm>
          <a:prstGeom prst="roundRect">
            <a:avLst/>
          </a:prstGeom>
          <a:solidFill>
            <a:schemeClr val="bg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5B56D76-82BF-4561-8515-330FD6F17DD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7142" y="4918045"/>
            <a:ext cx="2494915" cy="950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695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E59EFC6-6729-4527-A0B9-C745C9192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E1A3C-4256-449F-9808-753354E07901}" type="slidenum">
              <a:rPr lang="en-US" smtClean="0"/>
              <a:pPr/>
              <a:t>16</a:t>
            </a:fld>
            <a:r>
              <a:rPr lang="en-US"/>
              <a:t>| The University of Akron</a:t>
            </a:r>
            <a:endParaRPr lang="en-US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2391650-451D-45ED-9924-52BF023ED7FF}"/>
              </a:ext>
            </a:extLst>
          </p:cNvPr>
          <p:cNvCxnSpPr>
            <a:cxnSpLocks/>
          </p:cNvCxnSpPr>
          <p:nvPr/>
        </p:nvCxnSpPr>
        <p:spPr>
          <a:xfrm>
            <a:off x="0" y="777766"/>
            <a:ext cx="12192000" cy="0"/>
          </a:xfrm>
          <a:prstGeom prst="line">
            <a:avLst/>
          </a:prstGeom>
          <a:ln w="19050">
            <a:gradFill flip="none" rotWithShape="1">
              <a:gsLst>
                <a:gs pos="0">
                  <a:schemeClr val="accent1">
                    <a:lumMod val="0"/>
                    <a:lumOff val="100000"/>
                  </a:schemeClr>
                </a:gs>
                <a:gs pos="100000">
                  <a:schemeClr val="accent1">
                    <a:lumMod val="0"/>
                    <a:lumOff val="100000"/>
                  </a:schemeClr>
                </a:gs>
                <a:gs pos="31000">
                  <a:srgbClr val="8090B0"/>
                </a:gs>
                <a:gs pos="70000">
                  <a:srgbClr val="002060"/>
                </a:gs>
              </a:gsLst>
              <a:lin ang="11400000" scaled="0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C6B03D71-BA60-4925-8229-E60AE4B5639C}"/>
              </a:ext>
            </a:extLst>
          </p:cNvPr>
          <p:cNvSpPr txBox="1"/>
          <p:nvPr/>
        </p:nvSpPr>
        <p:spPr>
          <a:xfrm>
            <a:off x="147142" y="0"/>
            <a:ext cx="100487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anose="020B0604020202020204" pitchFamily="2" charset="-79"/>
              </a:rPr>
              <a:t>Sea Urchin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10142D2-A1DC-46C0-939B-CF38AE65E14A}"/>
              </a:ext>
            </a:extLst>
          </p:cNvPr>
          <p:cNvSpPr/>
          <p:nvPr/>
        </p:nvSpPr>
        <p:spPr>
          <a:xfrm>
            <a:off x="0" y="6388033"/>
            <a:ext cx="12192000" cy="469967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27A7385-F98D-4879-B24B-1FDF03EDEE69}"/>
              </a:ext>
            </a:extLst>
          </p:cNvPr>
          <p:cNvSpPr/>
          <p:nvPr/>
        </p:nvSpPr>
        <p:spPr>
          <a:xfrm>
            <a:off x="0" y="6388033"/>
            <a:ext cx="12192000" cy="469967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67598CE-C872-4EA0-ADC6-B6A778F5B733}"/>
              </a:ext>
            </a:extLst>
          </p:cNvPr>
          <p:cNvSpPr txBox="1"/>
          <p:nvPr/>
        </p:nvSpPr>
        <p:spPr>
          <a:xfrm>
            <a:off x="6371304" y="5857366"/>
            <a:ext cx="61746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400" dirty="0"/>
              <a:t> </a:t>
            </a:r>
            <a:r>
              <a:rPr lang="en-US" sz="1400" i="1" dirty="0" err="1"/>
              <a:t>Echinocyamus</a:t>
            </a:r>
            <a:r>
              <a:rPr lang="en-US" sz="1400" i="1" dirty="0"/>
              <a:t> </a:t>
            </a:r>
            <a:r>
              <a:rPr lang="en-US" sz="1400" i="1" dirty="0" err="1"/>
              <a:t>pusillus</a:t>
            </a:r>
            <a:r>
              <a:rPr lang="en-US" sz="1400" dirty="0" err="1"/>
              <a:t>.Micro</a:t>
            </a:r>
            <a:r>
              <a:rPr lang="en-US" sz="1400" dirty="0"/>
              <a:t>-CT based volume rendering of the denuded test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FA38B33-4CEF-40FF-BFA8-812E40C6697B}"/>
              </a:ext>
            </a:extLst>
          </p:cNvPr>
          <p:cNvSpPr txBox="1"/>
          <p:nvPr/>
        </p:nvSpPr>
        <p:spPr>
          <a:xfrm>
            <a:off x="138311" y="899074"/>
            <a:ext cx="7553249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1463" lvl="1" indent="-177800">
              <a:buFont typeface="Arial" panose="020B0604020202020204" pitchFamily="34" charset="0"/>
              <a:buChar char="•"/>
            </a:pPr>
            <a:r>
              <a:rPr lang="en-US" sz="2000" dirty="0">
                <a:ea typeface="Calibri" panose="020F0502020204030204" pitchFamily="34" charset="0"/>
              </a:rPr>
              <a:t>Spiny marine invertebrate animals with a globular body and a radial arrangement of organs </a:t>
            </a:r>
          </a:p>
          <a:p>
            <a:pPr marL="728663" lvl="2" indent="-177800">
              <a:buFont typeface="Arial" panose="020B0604020202020204" pitchFamily="34" charset="0"/>
              <a:buChar char="•"/>
            </a:pPr>
            <a:r>
              <a:rPr lang="en-US" sz="2000" dirty="0">
                <a:ea typeface="Calibri" panose="020F0502020204030204" pitchFamily="34" charset="0"/>
              </a:rPr>
              <a:t>950 living species</a:t>
            </a:r>
          </a:p>
          <a:p>
            <a:pPr marL="271463" lvl="1" indent="-1778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C00000"/>
                </a:solidFill>
                <a:ea typeface="Calibri" panose="020F0502020204030204" pitchFamily="34" charset="0"/>
              </a:rPr>
              <a:t>S</a:t>
            </a:r>
            <a:r>
              <a:rPr lang="en-US" sz="2000" b="1" dirty="0">
                <a:solidFill>
                  <a:srgbClr val="C00000"/>
                </a:solidFill>
                <a:effectLst/>
                <a:ea typeface="Calibri" panose="020F0502020204030204" pitchFamily="34" charset="0"/>
              </a:rPr>
              <a:t>keletal structural design with excellent strength </a:t>
            </a:r>
          </a:p>
          <a:p>
            <a:pPr marL="449263" lvl="2" indent="-1651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</a:rPr>
              <a:t>Dome Shape </a:t>
            </a:r>
          </a:p>
          <a:p>
            <a:pPr marL="449263" lvl="2" indent="-1651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</a:rPr>
              <a:t>Internal supports </a:t>
            </a:r>
          </a:p>
          <a:p>
            <a:pPr marL="449263" lvl="2" indent="-1651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</a:rPr>
              <a:t>Skeletal interlocks</a:t>
            </a:r>
          </a:p>
          <a:p>
            <a:pPr marL="0" lvl="1" indent="-173037">
              <a:buFont typeface="Arial" panose="020B0604020202020204" pitchFamily="34" charset="0"/>
              <a:buChar char="•"/>
            </a:pPr>
            <a:r>
              <a:rPr lang="en-US" sz="2000" dirty="0">
                <a:ea typeface="Calibri" panose="020F0502020204030204" pitchFamily="34" charset="0"/>
              </a:rPr>
              <a:t>Sustain up to 5000m depth of ocean</a:t>
            </a:r>
          </a:p>
          <a:p>
            <a:pPr marL="0" lvl="1" indent="-173037"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  <a:ea typeface="Calibri" panose="020F0502020204030204" pitchFamily="34" charset="0"/>
              </a:rPr>
              <a:t>Tropica</a:t>
            </a:r>
            <a:r>
              <a:rPr lang="en-US" sz="2000" dirty="0">
                <a:ea typeface="Calibri" panose="020F0502020204030204" pitchFamily="34" charset="0"/>
              </a:rPr>
              <a:t>l to polar region</a:t>
            </a:r>
            <a:endParaRPr lang="en-US" sz="2000" dirty="0">
              <a:effectLst/>
              <a:ea typeface="Calibri" panose="020F0502020204030204" pitchFamily="34" charset="0"/>
            </a:endParaRP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sz="2000" b="1" dirty="0"/>
              <a:t>Model: </a:t>
            </a:r>
            <a:r>
              <a:rPr lang="en-US" sz="20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Echinocyamus</a:t>
            </a:r>
            <a:r>
              <a:rPr lang="en-US" sz="2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pusillus</a:t>
            </a:r>
            <a:endParaRPr lang="en-US" sz="200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1257300" lvl="2" indent="-342900">
              <a:buFont typeface="Arial" panose="020B0604020202020204" pitchFamily="34" charset="0"/>
              <a:buChar char="•"/>
            </a:pPr>
            <a:endParaRPr lang="en-US" sz="2000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320AD6E-2469-4D9B-9B74-2FFD42F803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1560" y="432262"/>
            <a:ext cx="3907467" cy="5357967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57096CF6-087E-4D87-80BF-483950D6B594}"/>
              </a:ext>
            </a:extLst>
          </p:cNvPr>
          <p:cNvSpPr txBox="1"/>
          <p:nvPr/>
        </p:nvSpPr>
        <p:spPr>
          <a:xfrm>
            <a:off x="6597445" y="6173782"/>
            <a:ext cx="631230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b="0" i="0" dirty="0" err="1">
                <a:solidFill>
                  <a:srgbClr val="231F20"/>
                </a:solidFill>
                <a:effectLst/>
                <a:latin typeface="MyriadPro-Cond"/>
              </a:rPr>
              <a:t>GrunTB</a:t>
            </a:r>
            <a:r>
              <a:rPr lang="en-US" sz="800" b="0" i="0" dirty="0">
                <a:solidFill>
                  <a:srgbClr val="231F20"/>
                </a:solidFill>
                <a:effectLst/>
                <a:latin typeface="MyriadPro-Cond"/>
              </a:rPr>
              <a:t>, </a:t>
            </a:r>
            <a:r>
              <a:rPr lang="en-US" sz="800" b="0" i="0" dirty="0" err="1">
                <a:solidFill>
                  <a:srgbClr val="231F20"/>
                </a:solidFill>
                <a:effectLst/>
                <a:latin typeface="MyriadPro-Cond"/>
              </a:rPr>
              <a:t>Nebelsick</a:t>
            </a:r>
            <a:r>
              <a:rPr lang="en-US" sz="800" b="0" i="0" dirty="0">
                <a:solidFill>
                  <a:srgbClr val="231F20"/>
                </a:solidFill>
                <a:effectLst/>
                <a:latin typeface="MyriadPro-Cond"/>
              </a:rPr>
              <a:t> JH. 2018 Structural design of the minute </a:t>
            </a:r>
            <a:r>
              <a:rPr lang="en-US" sz="800" b="0" i="0" dirty="0" err="1">
                <a:solidFill>
                  <a:srgbClr val="231F20"/>
                </a:solidFill>
                <a:effectLst/>
                <a:latin typeface="MyriadPro-Cond"/>
              </a:rPr>
              <a:t>clypeasteroid</a:t>
            </a:r>
            <a:r>
              <a:rPr lang="en-US" sz="800" dirty="0">
                <a:solidFill>
                  <a:srgbClr val="231F20"/>
                </a:solidFill>
                <a:latin typeface="MyriadPro-Cond"/>
              </a:rPr>
              <a:t> </a:t>
            </a:r>
            <a:r>
              <a:rPr lang="en-US" sz="800" b="0" i="0" dirty="0">
                <a:solidFill>
                  <a:srgbClr val="231F20"/>
                </a:solidFill>
                <a:effectLst/>
                <a:latin typeface="MyriadPro-Cond"/>
              </a:rPr>
              <a:t>echinoid </a:t>
            </a:r>
            <a:r>
              <a:rPr lang="en-US" sz="800" b="0" i="1" dirty="0" err="1">
                <a:solidFill>
                  <a:srgbClr val="231F20"/>
                </a:solidFill>
                <a:effectLst/>
                <a:latin typeface="MyriadPro-CondIt"/>
              </a:rPr>
              <a:t>Echinocyamus</a:t>
            </a:r>
            <a:r>
              <a:rPr lang="en-US" sz="800" b="0" i="1" dirty="0">
                <a:solidFill>
                  <a:srgbClr val="231F20"/>
                </a:solidFill>
                <a:effectLst/>
                <a:latin typeface="MyriadPro-CondIt"/>
              </a:rPr>
              <a:t> </a:t>
            </a:r>
            <a:r>
              <a:rPr lang="en-US" sz="800" b="0" i="1" dirty="0" err="1">
                <a:solidFill>
                  <a:srgbClr val="231F20"/>
                </a:solidFill>
                <a:effectLst/>
                <a:latin typeface="MyriadPro-CondIt"/>
              </a:rPr>
              <a:t>pusillus</a:t>
            </a:r>
            <a:r>
              <a:rPr lang="en-US" sz="800" b="0" i="0" dirty="0">
                <a:solidFill>
                  <a:srgbClr val="231F20"/>
                </a:solidFill>
                <a:effectLst/>
                <a:latin typeface="MyriadPro-Cond"/>
              </a:rPr>
              <a:t>. </a:t>
            </a:r>
            <a:r>
              <a:rPr lang="en-US" sz="800" b="0" i="1" dirty="0" err="1">
                <a:solidFill>
                  <a:srgbClr val="231F20"/>
                </a:solidFill>
                <a:effectLst/>
                <a:latin typeface="MyriadPro-CondIt"/>
              </a:rPr>
              <a:t>R.Soc</a:t>
            </a:r>
            <a:r>
              <a:rPr lang="en-US" sz="800" b="0" i="1" dirty="0">
                <a:solidFill>
                  <a:srgbClr val="231F20"/>
                </a:solidFill>
                <a:effectLst/>
                <a:latin typeface="MyriadPro-CondIt"/>
              </a:rPr>
              <a:t>. Open sci. </a:t>
            </a:r>
            <a:r>
              <a:rPr lang="en-US" sz="800" b="1" i="0" dirty="0">
                <a:solidFill>
                  <a:srgbClr val="231F20"/>
                </a:solidFill>
                <a:effectLst/>
                <a:latin typeface="MyriadPro-BoldCond"/>
              </a:rPr>
              <a:t>5</a:t>
            </a:r>
            <a:r>
              <a:rPr lang="en-US" sz="800" b="0" i="0" dirty="0">
                <a:solidFill>
                  <a:srgbClr val="231F20"/>
                </a:solidFill>
                <a:effectLst/>
                <a:latin typeface="MyriadPro-Cond"/>
              </a:rPr>
              <a:t>: 171323</a:t>
            </a:r>
            <a:r>
              <a:rPr lang="en-US" sz="800" dirty="0"/>
              <a:t> </a:t>
            </a:r>
            <a:br>
              <a:rPr lang="en-US" sz="800" dirty="0"/>
            </a:br>
            <a:endParaRPr lang="en-US" sz="8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DE33AD5-A6CF-4019-9D1E-685C44CB33E2}"/>
              </a:ext>
            </a:extLst>
          </p:cNvPr>
          <p:cNvSpPr txBox="1"/>
          <p:nvPr/>
        </p:nvSpPr>
        <p:spPr>
          <a:xfrm>
            <a:off x="138311" y="4369566"/>
            <a:ext cx="7358558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B050"/>
                </a:solidFill>
              </a:rPr>
              <a:t>Potential Applications</a:t>
            </a:r>
          </a:p>
          <a:p>
            <a:pPr marL="271463" lvl="1" indent="-1778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</a:rPr>
              <a:t>Architectures exposed to dynamic impact loadin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</a:rPr>
              <a:t>g </a:t>
            </a:r>
          </a:p>
          <a:p>
            <a:pPr marL="271463" lvl="1" indent="-1778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</a:rPr>
              <a:t>High-pressure structures </a:t>
            </a:r>
            <a:r>
              <a:rPr lang="en-US" sz="2000" dirty="0">
                <a:ea typeface="Calibri" panose="020F0502020204030204" pitchFamily="34" charset="0"/>
              </a:rPr>
              <a:t>in deep-sea exploration </a:t>
            </a:r>
          </a:p>
          <a:p>
            <a:pPr marL="271463" lvl="1" indent="-177800">
              <a:buFont typeface="Arial" panose="020B0604020202020204" pitchFamily="34" charset="0"/>
              <a:buChar char="•"/>
            </a:pPr>
            <a:r>
              <a:rPr lang="en-US" sz="2000" dirty="0">
                <a:ea typeface="Calibri" panose="020F0502020204030204" pitchFamily="34" charset="0"/>
              </a:rPr>
              <a:t>Even </a:t>
            </a:r>
            <a:r>
              <a:rPr lang="en-US" sz="20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</a:rPr>
              <a:t>landing gears </a:t>
            </a:r>
            <a:r>
              <a:rPr lang="en-US" sz="2000" dirty="0">
                <a:ea typeface="Calibri" panose="020F0502020204030204" pitchFamily="34" charset="0"/>
              </a:rPr>
              <a:t>for space exploration.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endParaRPr lang="en-US" sz="2000" b="1" dirty="0"/>
          </a:p>
        </p:txBody>
      </p:sp>
      <p:sp>
        <p:nvSpPr>
          <p:cNvPr id="25" name="Flowchart: Terminator 24">
            <a:extLst>
              <a:ext uri="{FF2B5EF4-FFF2-40B4-BE49-F238E27FC236}">
                <a16:creationId xmlns:a16="http://schemas.microsoft.com/office/drawing/2014/main" id="{A7FEE857-75A3-4DC4-A47D-7272B9E7A387}"/>
              </a:ext>
            </a:extLst>
          </p:cNvPr>
          <p:cNvSpPr/>
          <p:nvPr/>
        </p:nvSpPr>
        <p:spPr>
          <a:xfrm>
            <a:off x="1198943" y="6400800"/>
            <a:ext cx="9794114" cy="426851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anose="020B0604020202020204" pitchFamily="2" charset="-79"/>
              </a:rPr>
              <a:t>Part 2- Bioinspired Shell Structure</a:t>
            </a:r>
            <a:endParaRPr lang="en-US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998513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E59EFC6-6729-4527-A0B9-C745C9192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E1A3C-4256-449F-9808-753354E07901}" type="slidenum">
              <a:rPr lang="en-US" smtClean="0"/>
              <a:pPr/>
              <a:t>17</a:t>
            </a:fld>
            <a:r>
              <a:rPr lang="en-US"/>
              <a:t>| The University of Akron</a:t>
            </a:r>
            <a:endParaRPr lang="en-US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2391650-451D-45ED-9924-52BF023ED7FF}"/>
              </a:ext>
            </a:extLst>
          </p:cNvPr>
          <p:cNvCxnSpPr>
            <a:cxnSpLocks/>
          </p:cNvCxnSpPr>
          <p:nvPr/>
        </p:nvCxnSpPr>
        <p:spPr>
          <a:xfrm>
            <a:off x="0" y="777766"/>
            <a:ext cx="12192000" cy="0"/>
          </a:xfrm>
          <a:prstGeom prst="line">
            <a:avLst/>
          </a:prstGeom>
          <a:ln w="19050">
            <a:gradFill flip="none" rotWithShape="1">
              <a:gsLst>
                <a:gs pos="0">
                  <a:schemeClr val="accent1">
                    <a:lumMod val="0"/>
                    <a:lumOff val="100000"/>
                  </a:schemeClr>
                </a:gs>
                <a:gs pos="100000">
                  <a:schemeClr val="accent1">
                    <a:lumMod val="0"/>
                    <a:lumOff val="100000"/>
                  </a:schemeClr>
                </a:gs>
                <a:gs pos="31000">
                  <a:srgbClr val="8090B0"/>
                </a:gs>
                <a:gs pos="70000">
                  <a:srgbClr val="002060"/>
                </a:gs>
              </a:gsLst>
              <a:lin ang="11400000" scaled="0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C6B03D71-BA60-4925-8229-E60AE4B5639C}"/>
              </a:ext>
            </a:extLst>
          </p:cNvPr>
          <p:cNvSpPr txBox="1"/>
          <p:nvPr/>
        </p:nvSpPr>
        <p:spPr>
          <a:xfrm>
            <a:off x="147142" y="0"/>
            <a:ext cx="100487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anose="020B0604020202020204" pitchFamily="2" charset="-79"/>
              </a:rPr>
              <a:t>Material and Model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10142D2-A1DC-46C0-939B-CF38AE65E14A}"/>
              </a:ext>
            </a:extLst>
          </p:cNvPr>
          <p:cNvSpPr/>
          <p:nvPr/>
        </p:nvSpPr>
        <p:spPr>
          <a:xfrm>
            <a:off x="0" y="6388033"/>
            <a:ext cx="12192000" cy="469967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27A7385-F98D-4879-B24B-1FDF03EDEE69}"/>
              </a:ext>
            </a:extLst>
          </p:cNvPr>
          <p:cNvSpPr/>
          <p:nvPr/>
        </p:nvSpPr>
        <p:spPr>
          <a:xfrm>
            <a:off x="0" y="6388033"/>
            <a:ext cx="12192000" cy="469967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B85D7C1-B1AB-4CAD-BFEE-27C54D0D5462}"/>
              </a:ext>
            </a:extLst>
          </p:cNvPr>
          <p:cNvGrpSpPr/>
          <p:nvPr/>
        </p:nvGrpSpPr>
        <p:grpSpPr>
          <a:xfrm>
            <a:off x="147142" y="2247817"/>
            <a:ext cx="3168286" cy="3583152"/>
            <a:chOff x="7091819" y="1226411"/>
            <a:chExt cx="5386189" cy="6467077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417DF4C6-3D10-48F3-9926-817796738E5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091819" y="1226411"/>
              <a:ext cx="5386189" cy="5664264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67598CE-C872-4EA0-ADC6-B6A778F5B733}"/>
                </a:ext>
              </a:extLst>
            </p:cNvPr>
            <p:cNvSpPr txBox="1"/>
            <p:nvPr/>
          </p:nvSpPr>
          <p:spPr>
            <a:xfrm>
              <a:off x="7091819" y="7137995"/>
              <a:ext cx="5386189" cy="5554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1400" dirty="0"/>
                <a:t>μ</a:t>
              </a:r>
              <a:r>
                <a:rPr lang="en-US" sz="1400" dirty="0"/>
                <a:t>CT (micro-computed tomography) [1]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9C90B13D-1D7A-4D82-B562-70D25FE27E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18628" y="2088199"/>
            <a:ext cx="4137030" cy="2927916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7E4D2C97-EF36-4630-90C7-B258FFB26F6B}"/>
              </a:ext>
            </a:extLst>
          </p:cNvPr>
          <p:cNvSpPr/>
          <p:nvPr/>
        </p:nvSpPr>
        <p:spPr>
          <a:xfrm>
            <a:off x="8038254" y="1889547"/>
            <a:ext cx="400660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dirty="0"/>
              <a:t>Ellipse shape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dirty="0"/>
              <a:t>Rectangular internal supports</a:t>
            </a:r>
          </a:p>
          <a:p>
            <a:pPr marL="541338" lvl="1" indent="-200025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0000"/>
                </a:solidFill>
              </a:rPr>
              <a:t>Buttress – 0, 4 or 8</a:t>
            </a:r>
          </a:p>
          <a:p>
            <a:pPr marL="541338" lvl="1" indent="-200025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0000"/>
                </a:solidFill>
              </a:rPr>
              <a:t>Thickness - 2 mm and 3 mm</a:t>
            </a:r>
          </a:p>
          <a:p>
            <a:pPr marL="541338" lvl="1" indent="-200025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0000"/>
                </a:solidFill>
              </a:rPr>
              <a:t>Spacing – Even or Uneven</a:t>
            </a:r>
          </a:p>
          <a:p>
            <a:pPr marL="84138" indent="-200025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B050"/>
                </a:solidFill>
              </a:rPr>
              <a:t>10 configurations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C5613A7-11CA-471F-8FF1-C56F65081579}"/>
              </a:ext>
            </a:extLst>
          </p:cNvPr>
          <p:cNvSpPr txBox="1"/>
          <p:nvPr/>
        </p:nvSpPr>
        <p:spPr>
          <a:xfrm>
            <a:off x="4039328" y="5202871"/>
            <a:ext cx="472367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/>
              <a:t>Material</a:t>
            </a:r>
            <a:r>
              <a:rPr lang="en-US" dirty="0"/>
              <a:t>: </a:t>
            </a:r>
            <a:r>
              <a:rPr lang="en-US" sz="20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TangoPlus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 FLX930</a:t>
            </a:r>
            <a:endParaRPr lang="en-US" sz="18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/>
              <a:t>3D Printing Machine</a:t>
            </a:r>
          </a:p>
          <a:p>
            <a:pPr marL="541338" lvl="1" indent="-185738">
              <a:buFont typeface="Arial" panose="020B0604020202020204" pitchFamily="34" charset="0"/>
              <a:buChar char="•"/>
            </a:pPr>
            <a:r>
              <a:rPr lang="en-US" dirty="0"/>
              <a:t>Stratasys Objet260 Connex3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A07AC10-2225-4731-A8DC-4C395D70E0E7}"/>
              </a:ext>
            </a:extLst>
          </p:cNvPr>
          <p:cNvSpPr txBox="1"/>
          <p:nvPr/>
        </p:nvSpPr>
        <p:spPr>
          <a:xfrm>
            <a:off x="235194" y="915522"/>
            <a:ext cx="11721609" cy="83099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400" b="1" i="1" dirty="0">
                <a:solidFill>
                  <a:srgbClr val="FF0000"/>
                </a:solidFill>
              </a:rPr>
              <a:t>AIM - </a:t>
            </a:r>
            <a:r>
              <a:rPr lang="en-US" sz="2400" i="1" dirty="0">
                <a:solidFill>
                  <a:srgbClr val="0070C0"/>
                </a:solidFill>
              </a:rPr>
              <a:t>Examine the </a:t>
            </a:r>
            <a:r>
              <a:rPr lang="en-US" sz="2400" b="1" i="1" dirty="0">
                <a:solidFill>
                  <a:srgbClr val="0070C0"/>
                </a:solidFill>
              </a:rPr>
              <a:t>impact tolerance</a:t>
            </a:r>
            <a:r>
              <a:rPr lang="en-US" sz="2400" i="1" dirty="0">
                <a:solidFill>
                  <a:srgbClr val="0070C0"/>
                </a:solidFill>
              </a:rPr>
              <a:t> of unique </a:t>
            </a:r>
            <a:r>
              <a:rPr lang="en-US" sz="2400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sea-urchin inspired </a:t>
            </a:r>
            <a:r>
              <a:rPr lang="en-US" sz="2400" i="1" dirty="0">
                <a:solidFill>
                  <a:srgbClr val="0070C0"/>
                </a:solidFill>
              </a:rPr>
              <a:t>models varying </a:t>
            </a:r>
            <a:r>
              <a:rPr lang="en-US" sz="2400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thickness, number of buttress and spacing type.</a:t>
            </a:r>
            <a:endParaRPr lang="en-US" sz="2400" i="1" dirty="0">
              <a:solidFill>
                <a:srgbClr val="0070C0"/>
              </a:solidFill>
            </a:endParaRPr>
          </a:p>
        </p:txBody>
      </p:sp>
      <p:sp>
        <p:nvSpPr>
          <p:cNvPr id="20" name="Flowchart: Terminator 19">
            <a:extLst>
              <a:ext uri="{FF2B5EF4-FFF2-40B4-BE49-F238E27FC236}">
                <a16:creationId xmlns:a16="http://schemas.microsoft.com/office/drawing/2014/main" id="{7957EA97-5BFE-4316-8343-920D1EBD6AC5}"/>
              </a:ext>
            </a:extLst>
          </p:cNvPr>
          <p:cNvSpPr/>
          <p:nvPr/>
        </p:nvSpPr>
        <p:spPr>
          <a:xfrm>
            <a:off x="1198943" y="6400800"/>
            <a:ext cx="9794114" cy="426851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anose="020B0604020202020204" pitchFamily="2" charset="-79"/>
              </a:rPr>
              <a:t>Part 2- Bioinspired Shell Structure</a:t>
            </a:r>
            <a:endParaRPr lang="en-US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85CBF6F-285F-4D32-991C-E1417173A3D7}"/>
              </a:ext>
            </a:extLst>
          </p:cNvPr>
          <p:cNvSpPr txBox="1"/>
          <p:nvPr/>
        </p:nvSpPr>
        <p:spPr>
          <a:xfrm>
            <a:off x="0" y="6172649"/>
            <a:ext cx="13793956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dirty="0"/>
              <a:t>[1] </a:t>
            </a:r>
            <a:r>
              <a:rPr lang="en-US" sz="1050" dirty="0" err="1"/>
              <a:t>Grun</a:t>
            </a:r>
            <a:r>
              <a:rPr lang="en-US" sz="1050" dirty="0"/>
              <a:t> TB, Nebelsick JH. 2018 Structural design of the minute clypeasteroidechinoid Echinocyamus </a:t>
            </a:r>
            <a:r>
              <a:rPr lang="en-US" sz="1050" dirty="0" err="1"/>
              <a:t>pusillus.R</a:t>
            </a:r>
            <a:r>
              <a:rPr lang="en-US" sz="1050" dirty="0"/>
              <a:t>. Soc. open sci.5: 171323.http://dx.doi.org/10.1098/rsos.171323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8C5D91C-FBB8-4772-B429-CBD89C4A041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80" t="2234" r="5076" b="82594"/>
          <a:stretch/>
        </p:blipFill>
        <p:spPr bwMode="auto">
          <a:xfrm>
            <a:off x="8236494" y="3955097"/>
            <a:ext cx="1280160" cy="119824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87FD0A5-463A-437A-8FC6-1ADA4471A6C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48" t="18163" r="5293" b="66592"/>
          <a:stretch/>
        </p:blipFill>
        <p:spPr bwMode="auto">
          <a:xfrm>
            <a:off x="10195909" y="3875593"/>
            <a:ext cx="1280160" cy="122745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416EA734-DE3B-4EAC-8D79-C73D6C5E171B}"/>
              </a:ext>
            </a:extLst>
          </p:cNvPr>
          <p:cNvSpPr txBox="1"/>
          <p:nvPr/>
        </p:nvSpPr>
        <p:spPr>
          <a:xfrm>
            <a:off x="7900641" y="5066258"/>
            <a:ext cx="186695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en-US" dirty="0">
                <a:solidFill>
                  <a:srgbClr val="0070C0"/>
                </a:solidFill>
              </a:rPr>
              <a:t>Buttress – 8</a:t>
            </a:r>
          </a:p>
          <a:p>
            <a:pPr marL="0" lvl="1" algn="ctr"/>
            <a:r>
              <a:rPr lang="en-US" dirty="0">
                <a:solidFill>
                  <a:srgbClr val="0070C0"/>
                </a:solidFill>
              </a:rPr>
              <a:t>Thickness - 2 mm</a:t>
            </a:r>
          </a:p>
          <a:p>
            <a:pPr marL="0" lvl="1" algn="ctr"/>
            <a:r>
              <a:rPr lang="en-US" dirty="0">
                <a:solidFill>
                  <a:srgbClr val="FF0000"/>
                </a:solidFill>
              </a:rPr>
              <a:t>Spacing – Even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4F2CB4C-CC53-4D88-899A-AC146C07C037}"/>
              </a:ext>
            </a:extLst>
          </p:cNvPr>
          <p:cNvSpPr txBox="1"/>
          <p:nvPr/>
        </p:nvSpPr>
        <p:spPr>
          <a:xfrm>
            <a:off x="9886923" y="5078479"/>
            <a:ext cx="186695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en-US" dirty="0">
                <a:solidFill>
                  <a:srgbClr val="0070C0"/>
                </a:solidFill>
              </a:rPr>
              <a:t>Buttress – 8</a:t>
            </a:r>
          </a:p>
          <a:p>
            <a:pPr marL="0" lvl="1" algn="ctr"/>
            <a:r>
              <a:rPr lang="en-US" dirty="0">
                <a:solidFill>
                  <a:srgbClr val="0070C0"/>
                </a:solidFill>
              </a:rPr>
              <a:t>Thickness - 2 mm</a:t>
            </a:r>
          </a:p>
          <a:p>
            <a:pPr marL="0" lvl="1" algn="ctr"/>
            <a:r>
              <a:rPr lang="en-US" dirty="0">
                <a:solidFill>
                  <a:srgbClr val="FF0000"/>
                </a:solidFill>
              </a:rPr>
              <a:t>Spacing – Uneven</a:t>
            </a:r>
          </a:p>
        </p:txBody>
      </p:sp>
    </p:spTree>
    <p:extLst>
      <p:ext uri="{BB962C8B-B14F-4D97-AF65-F5344CB8AC3E}">
        <p14:creationId xmlns:p14="http://schemas.microsoft.com/office/powerpoint/2010/main" val="23219683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E59EFC6-6729-4527-A0B9-C745C9192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E1A3C-4256-449F-9808-753354E07901}" type="slidenum">
              <a:rPr lang="en-US" smtClean="0"/>
              <a:pPr/>
              <a:t>18</a:t>
            </a:fld>
            <a:r>
              <a:rPr lang="en-US"/>
              <a:t>| The University of Akron</a:t>
            </a:r>
            <a:endParaRPr lang="en-US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2391650-451D-45ED-9924-52BF023ED7FF}"/>
              </a:ext>
            </a:extLst>
          </p:cNvPr>
          <p:cNvCxnSpPr>
            <a:cxnSpLocks/>
          </p:cNvCxnSpPr>
          <p:nvPr/>
        </p:nvCxnSpPr>
        <p:spPr>
          <a:xfrm>
            <a:off x="0" y="777766"/>
            <a:ext cx="12192000" cy="0"/>
          </a:xfrm>
          <a:prstGeom prst="line">
            <a:avLst/>
          </a:prstGeom>
          <a:ln w="19050">
            <a:gradFill flip="none" rotWithShape="1">
              <a:gsLst>
                <a:gs pos="0">
                  <a:schemeClr val="accent1">
                    <a:lumMod val="0"/>
                    <a:lumOff val="100000"/>
                  </a:schemeClr>
                </a:gs>
                <a:gs pos="100000">
                  <a:schemeClr val="accent1">
                    <a:lumMod val="0"/>
                    <a:lumOff val="100000"/>
                  </a:schemeClr>
                </a:gs>
                <a:gs pos="31000">
                  <a:srgbClr val="8090B0"/>
                </a:gs>
                <a:gs pos="70000">
                  <a:srgbClr val="002060"/>
                </a:gs>
              </a:gsLst>
              <a:lin ang="11400000" scaled="0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C6B03D71-BA60-4925-8229-E60AE4B5639C}"/>
              </a:ext>
            </a:extLst>
          </p:cNvPr>
          <p:cNvSpPr txBox="1"/>
          <p:nvPr/>
        </p:nvSpPr>
        <p:spPr>
          <a:xfrm>
            <a:off x="147142" y="0"/>
            <a:ext cx="100487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anose="020B0604020202020204" pitchFamily="2" charset="-79"/>
              </a:rPr>
              <a:t>Experiment and Simulation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10142D2-A1DC-46C0-939B-CF38AE65E14A}"/>
              </a:ext>
            </a:extLst>
          </p:cNvPr>
          <p:cNvSpPr/>
          <p:nvPr/>
        </p:nvSpPr>
        <p:spPr>
          <a:xfrm>
            <a:off x="0" y="6388033"/>
            <a:ext cx="12192000" cy="469967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27A7385-F98D-4879-B24B-1FDF03EDEE69}"/>
              </a:ext>
            </a:extLst>
          </p:cNvPr>
          <p:cNvSpPr/>
          <p:nvPr/>
        </p:nvSpPr>
        <p:spPr>
          <a:xfrm>
            <a:off x="0" y="6388033"/>
            <a:ext cx="12192000" cy="469967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E408924-D456-429B-81BF-7FFC65C2E8D7}"/>
              </a:ext>
            </a:extLst>
          </p:cNvPr>
          <p:cNvSpPr txBox="1"/>
          <p:nvPr/>
        </p:nvSpPr>
        <p:spPr>
          <a:xfrm>
            <a:off x="9356960" y="5754921"/>
            <a:ext cx="16778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FEA Analysis</a:t>
            </a:r>
          </a:p>
        </p:txBody>
      </p:sp>
      <p:pic>
        <p:nvPicPr>
          <p:cNvPr id="20" name="Picture 19" descr="Graphical user interface&#10;&#10;Description automatically generated">
            <a:extLst>
              <a:ext uri="{FF2B5EF4-FFF2-40B4-BE49-F238E27FC236}">
                <a16:creationId xmlns:a16="http://schemas.microsoft.com/office/drawing/2014/main" id="{CD72F795-F747-4E33-AC06-C79612523B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142" y="1443121"/>
            <a:ext cx="3902590" cy="3700432"/>
          </a:xfrm>
          <a:prstGeom prst="rect">
            <a:avLst/>
          </a:prstGeom>
        </p:spPr>
      </p:pic>
      <p:pic>
        <p:nvPicPr>
          <p:cNvPr id="21" name="Picture 20" descr="A picture containing text, green&#10;&#10;Description automatically generated">
            <a:extLst>
              <a:ext uri="{FF2B5EF4-FFF2-40B4-BE49-F238E27FC236}">
                <a16:creationId xmlns:a16="http://schemas.microsoft.com/office/drawing/2014/main" id="{1B1D9696-59AC-4929-803F-5A8D5D97511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4538" y="1671978"/>
            <a:ext cx="3640071" cy="3135398"/>
          </a:xfrm>
          <a:prstGeom prst="rect">
            <a:avLst/>
          </a:prstGeom>
        </p:spPr>
      </p:pic>
      <p:pic>
        <p:nvPicPr>
          <p:cNvPr id="25" name="Picture 2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FF24F76C-5630-40F7-BC66-6CBCCCC3B51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4624" y="2588333"/>
            <a:ext cx="4339111" cy="1702148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1328DD58-5216-420D-BB1C-1FF273EA6850}"/>
              </a:ext>
            </a:extLst>
          </p:cNvPr>
          <p:cNvSpPr txBox="1"/>
          <p:nvPr/>
        </p:nvSpPr>
        <p:spPr>
          <a:xfrm>
            <a:off x="844550" y="5616422"/>
            <a:ext cx="276741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Impact Testing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 J, 10 J, 20 J, and 40 J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324256B-FF3A-4A54-975C-D39EA0F77203}"/>
              </a:ext>
            </a:extLst>
          </p:cNvPr>
          <p:cNvSpPr txBox="1"/>
          <p:nvPr/>
        </p:nvSpPr>
        <p:spPr>
          <a:xfrm>
            <a:off x="4491676" y="5616422"/>
            <a:ext cx="398557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Quasi Static Compression Testing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 mm/min ; 10kN load cell</a:t>
            </a:r>
          </a:p>
        </p:txBody>
      </p:sp>
      <p:sp>
        <p:nvSpPr>
          <p:cNvPr id="30" name="Flowchart: Terminator 29">
            <a:extLst>
              <a:ext uri="{FF2B5EF4-FFF2-40B4-BE49-F238E27FC236}">
                <a16:creationId xmlns:a16="http://schemas.microsoft.com/office/drawing/2014/main" id="{E550EBB6-B203-48D7-A8F4-D73F7171BB9B}"/>
              </a:ext>
            </a:extLst>
          </p:cNvPr>
          <p:cNvSpPr/>
          <p:nvPr/>
        </p:nvSpPr>
        <p:spPr>
          <a:xfrm>
            <a:off x="1198943" y="6400800"/>
            <a:ext cx="9794114" cy="426851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anose="020B0604020202020204" pitchFamily="2" charset="-79"/>
              </a:rPr>
              <a:t>Part 2- Bioinspired Shell Structure</a:t>
            </a:r>
            <a:endParaRPr lang="en-US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461759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E59EFC6-6729-4527-A0B9-C745C9192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E1A3C-4256-449F-9808-753354E07901}" type="slidenum">
              <a:rPr lang="en-US" smtClean="0"/>
              <a:pPr/>
              <a:t>19</a:t>
            </a:fld>
            <a:r>
              <a:rPr lang="en-US"/>
              <a:t>| The University of Akron</a:t>
            </a:r>
            <a:endParaRPr lang="en-US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2391650-451D-45ED-9924-52BF023ED7FF}"/>
              </a:ext>
            </a:extLst>
          </p:cNvPr>
          <p:cNvCxnSpPr>
            <a:cxnSpLocks/>
          </p:cNvCxnSpPr>
          <p:nvPr/>
        </p:nvCxnSpPr>
        <p:spPr>
          <a:xfrm>
            <a:off x="0" y="777766"/>
            <a:ext cx="12192000" cy="0"/>
          </a:xfrm>
          <a:prstGeom prst="line">
            <a:avLst/>
          </a:prstGeom>
          <a:ln w="19050">
            <a:gradFill flip="none" rotWithShape="1">
              <a:gsLst>
                <a:gs pos="0">
                  <a:schemeClr val="accent1">
                    <a:lumMod val="0"/>
                    <a:lumOff val="100000"/>
                  </a:schemeClr>
                </a:gs>
                <a:gs pos="100000">
                  <a:schemeClr val="accent1">
                    <a:lumMod val="0"/>
                    <a:lumOff val="100000"/>
                  </a:schemeClr>
                </a:gs>
                <a:gs pos="31000">
                  <a:srgbClr val="8090B0"/>
                </a:gs>
                <a:gs pos="70000">
                  <a:srgbClr val="002060"/>
                </a:gs>
              </a:gsLst>
              <a:lin ang="11400000" scaled="0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C6B03D71-BA60-4925-8229-E60AE4B5639C}"/>
              </a:ext>
            </a:extLst>
          </p:cNvPr>
          <p:cNvSpPr txBox="1"/>
          <p:nvPr/>
        </p:nvSpPr>
        <p:spPr>
          <a:xfrm>
            <a:off x="147142" y="0"/>
            <a:ext cx="100487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anose="020B0604020202020204" pitchFamily="2" charset="-79"/>
              </a:rPr>
              <a:t>Experiment - Result</a:t>
            </a:r>
          </a:p>
        </p:txBody>
      </p:sp>
      <p:pic>
        <p:nvPicPr>
          <p:cNvPr id="16" name="Picture 15" descr="A picture containing text, device&#10;&#10;Description automatically generated">
            <a:extLst>
              <a:ext uri="{FF2B5EF4-FFF2-40B4-BE49-F238E27FC236}">
                <a16:creationId xmlns:a16="http://schemas.microsoft.com/office/drawing/2014/main" id="{E4959E70-85F0-40A4-BE98-7DB35F047C8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3452" y="3273658"/>
            <a:ext cx="2901291" cy="154766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DC3DF08-08CF-4C0B-9AD0-C0A1C7CE4B53}"/>
              </a:ext>
            </a:extLst>
          </p:cNvPr>
          <p:cNvSpPr txBox="1"/>
          <p:nvPr/>
        </p:nvSpPr>
        <p:spPr>
          <a:xfrm>
            <a:off x="6400802" y="5116869"/>
            <a:ext cx="5617557" cy="101566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sz="20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 Rebound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sz="20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Increasing the number of buttresses </a:t>
            </a:r>
            <a:r>
              <a:rPr lang="en-US" sz="2000" dirty="0"/>
              <a:t>provides</a:t>
            </a:r>
            <a:r>
              <a:rPr lang="en-US" sz="20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higher stiffness.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63161E7-7C03-4C38-AB1F-1B362913C3C3}"/>
              </a:ext>
            </a:extLst>
          </p:cNvPr>
          <p:cNvSpPr/>
          <p:nvPr/>
        </p:nvSpPr>
        <p:spPr>
          <a:xfrm>
            <a:off x="0" y="6388033"/>
            <a:ext cx="12192000" cy="469967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lowchart: Terminator 18">
            <a:extLst>
              <a:ext uri="{FF2B5EF4-FFF2-40B4-BE49-F238E27FC236}">
                <a16:creationId xmlns:a16="http://schemas.microsoft.com/office/drawing/2014/main" id="{3847DF6E-2032-457F-88C8-35E1B8FC0FBB}"/>
              </a:ext>
            </a:extLst>
          </p:cNvPr>
          <p:cNvSpPr/>
          <p:nvPr/>
        </p:nvSpPr>
        <p:spPr>
          <a:xfrm>
            <a:off x="1198943" y="6401805"/>
            <a:ext cx="9794114" cy="426851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anose="020B0604020202020204" pitchFamily="2" charset="-79"/>
              </a:rPr>
              <a:t>Part 2- Bioinspired Shell Structure</a:t>
            </a:r>
            <a:endParaRPr lang="en-US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22" name="Picture 21" descr="A picture containing text, indoor, device, gauge&#10;&#10;Description automatically generated">
            <a:extLst>
              <a:ext uri="{FF2B5EF4-FFF2-40B4-BE49-F238E27FC236}">
                <a16:creationId xmlns:a16="http://schemas.microsoft.com/office/drawing/2014/main" id="{03D2ED7D-A7FC-411F-9E73-1AA9DDC96A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2" y="859042"/>
            <a:ext cx="4708525" cy="187960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7DDE246F-C7DD-4BCD-A01D-E0CE0171B81D}"/>
              </a:ext>
            </a:extLst>
          </p:cNvPr>
          <p:cNvSpPr txBox="1"/>
          <p:nvPr/>
        </p:nvSpPr>
        <p:spPr>
          <a:xfrm>
            <a:off x="6013452" y="2709873"/>
            <a:ext cx="614045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Impact testing:</a:t>
            </a:r>
            <a:r>
              <a:rPr lang="en-US" sz="1600" b="1" dirty="0">
                <a:solidFill>
                  <a:srgbClr val="000000"/>
                </a:solidFill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600" dirty="0">
                <a:solidFill>
                  <a:srgbClr val="000000"/>
                </a:solidFill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(a) before impact; (b) during impact; (c) after impact</a:t>
            </a:r>
            <a:endParaRPr lang="en-US" sz="16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B91D279-F62D-478E-9DB5-E90E527DEA91}"/>
              </a:ext>
            </a:extLst>
          </p:cNvPr>
          <p:cNvSpPr txBox="1"/>
          <p:nvPr/>
        </p:nvSpPr>
        <p:spPr>
          <a:xfrm>
            <a:off x="8920164" y="3519399"/>
            <a:ext cx="32718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000000"/>
                </a:solidFill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Images of damage after impact: (a) cracks; (b) discoloration.</a:t>
            </a:r>
            <a:endParaRPr lang="en-US" dirty="0"/>
          </a:p>
        </p:txBody>
      </p:sp>
      <p:pic>
        <p:nvPicPr>
          <p:cNvPr id="29" name="Picture 28" descr="Graphical user interface&#10;&#10;Description automatically generated">
            <a:extLst>
              <a:ext uri="{FF2B5EF4-FFF2-40B4-BE49-F238E27FC236}">
                <a16:creationId xmlns:a16="http://schemas.microsoft.com/office/drawing/2014/main" id="{5B2705F4-445A-499C-BE16-73049A6FE9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41" y="886492"/>
            <a:ext cx="5855686" cy="5471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0939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E59EFC6-6729-4527-A0B9-C745C9192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E1A3C-4256-449F-9808-753354E07901}" type="slidenum">
              <a:rPr lang="en-US" smtClean="0"/>
              <a:pPr/>
              <a:t>2</a:t>
            </a:fld>
            <a:r>
              <a:rPr lang="en-US"/>
              <a:t>| The University of Akron</a:t>
            </a:r>
            <a:endParaRPr lang="en-US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2391650-451D-45ED-9924-52BF023ED7FF}"/>
              </a:ext>
            </a:extLst>
          </p:cNvPr>
          <p:cNvCxnSpPr>
            <a:cxnSpLocks/>
          </p:cNvCxnSpPr>
          <p:nvPr/>
        </p:nvCxnSpPr>
        <p:spPr>
          <a:xfrm>
            <a:off x="0" y="777766"/>
            <a:ext cx="12192000" cy="0"/>
          </a:xfrm>
          <a:prstGeom prst="line">
            <a:avLst/>
          </a:prstGeom>
          <a:ln w="19050">
            <a:gradFill flip="none" rotWithShape="1">
              <a:gsLst>
                <a:gs pos="0">
                  <a:schemeClr val="accent1">
                    <a:lumMod val="0"/>
                    <a:lumOff val="100000"/>
                  </a:schemeClr>
                </a:gs>
                <a:gs pos="100000">
                  <a:schemeClr val="accent1">
                    <a:lumMod val="0"/>
                    <a:lumOff val="100000"/>
                  </a:schemeClr>
                </a:gs>
                <a:gs pos="31000">
                  <a:srgbClr val="8090B0"/>
                </a:gs>
                <a:gs pos="70000">
                  <a:srgbClr val="002060"/>
                </a:gs>
              </a:gsLst>
              <a:lin ang="11400000" scaled="0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C6B03D71-BA60-4925-8229-E60AE4B5639C}"/>
              </a:ext>
            </a:extLst>
          </p:cNvPr>
          <p:cNvSpPr txBox="1"/>
          <p:nvPr/>
        </p:nvSpPr>
        <p:spPr>
          <a:xfrm>
            <a:off x="147142" y="0"/>
            <a:ext cx="100487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anose="020B0604020202020204" pitchFamily="2" charset="-79"/>
              </a:rPr>
              <a:t>Content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10142D2-A1DC-46C0-939B-CF38AE65E14A}"/>
              </a:ext>
            </a:extLst>
          </p:cNvPr>
          <p:cNvSpPr/>
          <p:nvPr/>
        </p:nvSpPr>
        <p:spPr>
          <a:xfrm>
            <a:off x="0" y="6388033"/>
            <a:ext cx="12192000" cy="469967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EE38C022-5069-4A6E-BC1B-7D9CDD328D3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76154087"/>
              </p:ext>
            </p:extLst>
          </p:nvPr>
        </p:nvGraphicFramePr>
        <p:xfrm>
          <a:off x="624840" y="2500027"/>
          <a:ext cx="10942320" cy="21945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Title 1">
            <a:extLst>
              <a:ext uri="{FF2B5EF4-FFF2-40B4-BE49-F238E27FC236}">
                <a16:creationId xmlns:a16="http://schemas.microsoft.com/office/drawing/2014/main" id="{9B305331-A9E3-413B-A23C-78E164415E47}"/>
              </a:ext>
            </a:extLst>
          </p:cNvPr>
          <p:cNvSpPr txBox="1">
            <a:spLocks/>
          </p:cNvSpPr>
          <p:nvPr/>
        </p:nvSpPr>
        <p:spPr>
          <a:xfrm>
            <a:off x="839569" y="1404652"/>
            <a:ext cx="10512862" cy="76765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3 Parts</a:t>
            </a:r>
          </a:p>
        </p:txBody>
      </p:sp>
      <p:sp>
        <p:nvSpPr>
          <p:cNvPr id="6" name="Right Brace 5">
            <a:extLst>
              <a:ext uri="{FF2B5EF4-FFF2-40B4-BE49-F238E27FC236}">
                <a16:creationId xmlns:a16="http://schemas.microsoft.com/office/drawing/2014/main" id="{493AC9C7-3AC3-4EC6-BAC0-466D05AD86FB}"/>
              </a:ext>
            </a:extLst>
          </p:cNvPr>
          <p:cNvSpPr/>
          <p:nvPr/>
        </p:nvSpPr>
        <p:spPr>
          <a:xfrm rot="5400000">
            <a:off x="5961461" y="1056323"/>
            <a:ext cx="491613" cy="8101781"/>
          </a:xfrm>
          <a:prstGeom prst="rightBrace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8BD82EC-8C1E-4B9C-9E8F-E8812C2C1F25}"/>
              </a:ext>
            </a:extLst>
          </p:cNvPr>
          <p:cNvSpPr txBox="1"/>
          <p:nvPr/>
        </p:nvSpPr>
        <p:spPr>
          <a:xfrm>
            <a:off x="2746312" y="5414375"/>
            <a:ext cx="69219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Application of 3D Printed Rubber Materials </a:t>
            </a:r>
          </a:p>
        </p:txBody>
      </p:sp>
    </p:spTree>
    <p:extLst>
      <p:ext uri="{BB962C8B-B14F-4D97-AF65-F5344CB8AC3E}">
        <p14:creationId xmlns:p14="http://schemas.microsoft.com/office/powerpoint/2010/main" val="30277533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E59EFC6-6729-4527-A0B9-C745C9192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E1A3C-4256-449F-9808-753354E07901}" type="slidenum">
              <a:rPr lang="en-US" smtClean="0"/>
              <a:pPr/>
              <a:t>20</a:t>
            </a:fld>
            <a:r>
              <a:rPr lang="en-US"/>
              <a:t>| The University of Akron</a:t>
            </a:r>
            <a:endParaRPr lang="en-US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2391650-451D-45ED-9924-52BF023ED7FF}"/>
              </a:ext>
            </a:extLst>
          </p:cNvPr>
          <p:cNvCxnSpPr>
            <a:cxnSpLocks/>
          </p:cNvCxnSpPr>
          <p:nvPr/>
        </p:nvCxnSpPr>
        <p:spPr>
          <a:xfrm>
            <a:off x="0" y="777766"/>
            <a:ext cx="12192000" cy="0"/>
          </a:xfrm>
          <a:prstGeom prst="line">
            <a:avLst/>
          </a:prstGeom>
          <a:ln w="19050">
            <a:gradFill flip="none" rotWithShape="1">
              <a:gsLst>
                <a:gs pos="0">
                  <a:schemeClr val="accent1">
                    <a:lumMod val="0"/>
                    <a:lumOff val="100000"/>
                  </a:schemeClr>
                </a:gs>
                <a:gs pos="100000">
                  <a:schemeClr val="accent1">
                    <a:lumMod val="0"/>
                    <a:lumOff val="100000"/>
                  </a:schemeClr>
                </a:gs>
                <a:gs pos="31000">
                  <a:srgbClr val="8090B0"/>
                </a:gs>
                <a:gs pos="70000">
                  <a:srgbClr val="002060"/>
                </a:gs>
              </a:gsLst>
              <a:lin ang="11400000" scaled="0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C6B03D71-BA60-4925-8229-E60AE4B5639C}"/>
              </a:ext>
            </a:extLst>
          </p:cNvPr>
          <p:cNvSpPr txBox="1"/>
          <p:nvPr/>
        </p:nvSpPr>
        <p:spPr>
          <a:xfrm>
            <a:off x="147142" y="0"/>
            <a:ext cx="100487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anose="020B0604020202020204" pitchFamily="2" charset="-79"/>
              </a:rPr>
              <a:t>Experiment and Simulation - Result</a:t>
            </a:r>
          </a:p>
        </p:txBody>
      </p:sp>
      <p:pic>
        <p:nvPicPr>
          <p:cNvPr id="8" name="Picture 7" descr="Graphical user interface&#10;&#10;Description automatically generated">
            <a:extLst>
              <a:ext uri="{FF2B5EF4-FFF2-40B4-BE49-F238E27FC236}">
                <a16:creationId xmlns:a16="http://schemas.microsoft.com/office/drawing/2014/main" id="{E841A89F-51AC-4916-B6F0-AA96D8F23F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07" y="2519362"/>
            <a:ext cx="5389301" cy="3321169"/>
          </a:xfrm>
          <a:prstGeom prst="rect">
            <a:avLst/>
          </a:prstGeom>
        </p:spPr>
      </p:pic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EF4663D4-B763-43F8-91A2-DBFF8BE001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677" y="847647"/>
            <a:ext cx="2489200" cy="1582633"/>
          </a:xfrm>
          <a:prstGeom prst="rect">
            <a:avLst/>
          </a:prstGeom>
        </p:spPr>
      </p:pic>
      <p:pic>
        <p:nvPicPr>
          <p:cNvPr id="10" name="Picture 9" descr="Chart, surface chart&#10;&#10;Description automatically generated">
            <a:extLst>
              <a:ext uri="{FF2B5EF4-FFF2-40B4-BE49-F238E27FC236}">
                <a16:creationId xmlns:a16="http://schemas.microsoft.com/office/drawing/2014/main" id="{37F828B9-3B28-4320-8D72-0E4413AE25D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933076"/>
            <a:ext cx="5431111" cy="345801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279D855-D9E6-4F96-9A10-C8ABDB995133}"/>
              </a:ext>
            </a:extLst>
          </p:cNvPr>
          <p:cNvSpPr txBox="1"/>
          <p:nvPr/>
        </p:nvSpPr>
        <p:spPr>
          <a:xfrm>
            <a:off x="5468013" y="5610266"/>
            <a:ext cx="6723987" cy="70788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sz="20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Increasing thickness of buttresses </a:t>
            </a:r>
            <a:r>
              <a:rPr lang="en-US" sz="2000" dirty="0"/>
              <a:t>provides</a:t>
            </a:r>
            <a:r>
              <a:rPr lang="en-US" sz="20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greater stiffness</a:t>
            </a:r>
            <a:endParaRPr lang="en-US" sz="2000" b="1" i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sz="2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Unevenly </a:t>
            </a:r>
            <a:r>
              <a:rPr lang="en-US" sz="20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distributed paired </a:t>
            </a:r>
            <a:r>
              <a:rPr lang="en-US" sz="2000" dirty="0"/>
              <a:t>buttresses possess </a:t>
            </a:r>
            <a:r>
              <a:rPr lang="en-US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high stiffness</a:t>
            </a:r>
            <a:endParaRPr lang="en-US" sz="20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6ECE5E0-635B-4BD9-909D-3531503F98AC}"/>
              </a:ext>
            </a:extLst>
          </p:cNvPr>
          <p:cNvSpPr txBox="1"/>
          <p:nvPr/>
        </p:nvSpPr>
        <p:spPr>
          <a:xfrm>
            <a:off x="6744894" y="4426032"/>
            <a:ext cx="5001793" cy="11418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95000"/>
              </a:lnSpc>
              <a:spcBef>
                <a:spcPts val="600"/>
              </a:spcBef>
              <a:spcAft>
                <a:spcPts val="120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Von Mises stress contour: (a) 8 even; (b) 8 uneven; (c) 4 even; (d) 4 uneven buttress specimens.</a:t>
            </a:r>
          </a:p>
          <a:p>
            <a:pPr algn="ctr">
              <a:lnSpc>
                <a:spcPct val="95000"/>
              </a:lnSpc>
              <a:spcBef>
                <a:spcPts val="600"/>
              </a:spcBef>
              <a:spcAft>
                <a:spcPts val="1200"/>
              </a:spcAft>
            </a:pPr>
            <a:r>
              <a:rPr lang="en-US" sz="2000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Higher stress levels for uneven spacing.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21B6616-2CE0-4C72-9143-F39F4E460BF3}"/>
              </a:ext>
            </a:extLst>
          </p:cNvPr>
          <p:cNvSpPr txBox="1"/>
          <p:nvPr/>
        </p:nvSpPr>
        <p:spPr>
          <a:xfrm>
            <a:off x="1037957" y="5950222"/>
            <a:ext cx="3429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000000"/>
                </a:solidFill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Experimental compression testing</a:t>
            </a:r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AA43637-9E33-40F2-90F0-BF923453059B}"/>
              </a:ext>
            </a:extLst>
          </p:cNvPr>
          <p:cNvSpPr/>
          <p:nvPr/>
        </p:nvSpPr>
        <p:spPr>
          <a:xfrm>
            <a:off x="0" y="6388033"/>
            <a:ext cx="12192000" cy="469967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lowchart: Terminator 20">
            <a:extLst>
              <a:ext uri="{FF2B5EF4-FFF2-40B4-BE49-F238E27FC236}">
                <a16:creationId xmlns:a16="http://schemas.microsoft.com/office/drawing/2014/main" id="{A46CA9C0-D91D-4A71-AA79-EA78499D7863}"/>
              </a:ext>
            </a:extLst>
          </p:cNvPr>
          <p:cNvSpPr/>
          <p:nvPr/>
        </p:nvSpPr>
        <p:spPr>
          <a:xfrm>
            <a:off x="1198943" y="6401805"/>
            <a:ext cx="9794114" cy="426851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anose="020B0604020202020204" pitchFamily="2" charset="-79"/>
              </a:rPr>
              <a:t>Part 2- Bioinspired Shell Structure</a:t>
            </a:r>
            <a:endParaRPr lang="en-US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816157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E59EFC6-6729-4527-A0B9-C745C9192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E1A3C-4256-449F-9808-753354E07901}" type="slidenum">
              <a:rPr lang="en-US" smtClean="0"/>
              <a:pPr/>
              <a:t>21</a:t>
            </a:fld>
            <a:r>
              <a:rPr lang="en-US"/>
              <a:t>| The University of Akron</a:t>
            </a:r>
            <a:endParaRPr lang="en-US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2391650-451D-45ED-9924-52BF023ED7FF}"/>
              </a:ext>
            </a:extLst>
          </p:cNvPr>
          <p:cNvCxnSpPr>
            <a:cxnSpLocks/>
          </p:cNvCxnSpPr>
          <p:nvPr/>
        </p:nvCxnSpPr>
        <p:spPr>
          <a:xfrm>
            <a:off x="0" y="777766"/>
            <a:ext cx="12192000" cy="0"/>
          </a:xfrm>
          <a:prstGeom prst="line">
            <a:avLst/>
          </a:prstGeom>
          <a:ln w="19050">
            <a:gradFill flip="none" rotWithShape="1">
              <a:gsLst>
                <a:gs pos="0">
                  <a:schemeClr val="accent1">
                    <a:lumMod val="0"/>
                    <a:lumOff val="100000"/>
                  </a:schemeClr>
                </a:gs>
                <a:gs pos="100000">
                  <a:schemeClr val="accent1">
                    <a:lumMod val="0"/>
                    <a:lumOff val="100000"/>
                  </a:schemeClr>
                </a:gs>
                <a:gs pos="31000">
                  <a:srgbClr val="8090B0"/>
                </a:gs>
                <a:gs pos="70000">
                  <a:srgbClr val="002060"/>
                </a:gs>
              </a:gsLst>
              <a:lin ang="11400000" scaled="0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C6B03D71-BA60-4925-8229-E60AE4B5639C}"/>
              </a:ext>
            </a:extLst>
          </p:cNvPr>
          <p:cNvSpPr txBox="1"/>
          <p:nvPr/>
        </p:nvSpPr>
        <p:spPr>
          <a:xfrm>
            <a:off x="147142" y="0"/>
            <a:ext cx="100487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anose="020B0604020202020204" pitchFamily="2" charset="-79"/>
              </a:rPr>
              <a:t>Conclusion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95FC9BD-55C9-43F9-BD83-06A4E8D5A094}"/>
              </a:ext>
            </a:extLst>
          </p:cNvPr>
          <p:cNvSpPr txBox="1"/>
          <p:nvPr/>
        </p:nvSpPr>
        <p:spPr>
          <a:xfrm>
            <a:off x="312686" y="896027"/>
            <a:ext cx="11269713" cy="45166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457200" algn="just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2800" dirty="0">
                <a:solidFill>
                  <a:srgbClr val="00B0F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skeletal strength </a:t>
            </a:r>
            <a:r>
              <a:rPr lang="en-US" sz="28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of a sea urchin shell structure is achieved through </a:t>
            </a:r>
            <a:r>
              <a:rPr lang="en-US" sz="2800" dirty="0">
                <a:solidFill>
                  <a:srgbClr val="00B0F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internal supports (ribs and buttresses)</a:t>
            </a:r>
          </a:p>
          <a:p>
            <a:pPr lvl="0" algn="just">
              <a:spcBef>
                <a:spcPts val="300"/>
              </a:spcBef>
            </a:pPr>
            <a:endParaRPr lang="en-US" sz="2800" dirty="0">
              <a:solidFill>
                <a:srgbClr val="000000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8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mpact testing</a:t>
            </a:r>
            <a:r>
              <a:rPr lang="en-US" sz="28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8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there is </a:t>
            </a:r>
            <a:r>
              <a:rPr lang="en-US" sz="2800" dirty="0">
                <a:solidFill>
                  <a:srgbClr val="00B0F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no rebound from 5 J to 40 J energy levels</a:t>
            </a:r>
            <a:r>
              <a:rPr lang="en-US" sz="28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, which indicates that the </a:t>
            </a:r>
            <a:r>
              <a:rPr lang="en-US" sz="28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structure absorbs all the impact energy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000000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457200" algn="just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28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xperimental and FEA compression testing- </a:t>
            </a:r>
          </a:p>
          <a:p>
            <a:pPr marL="914400" lvl="1" indent="-457200" algn="just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Increasing the number of buttresses provides higher stiffness</a:t>
            </a:r>
          </a:p>
          <a:p>
            <a:pPr marL="914400" lvl="1" indent="-457200" algn="just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Unevenly</a:t>
            </a:r>
            <a:r>
              <a:rPr lang="en-US" sz="28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 distributed paired buttresses possess </a:t>
            </a:r>
            <a:r>
              <a:rPr lang="en-US" sz="28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higher stiffness </a:t>
            </a:r>
            <a:r>
              <a:rPr lang="en-US" sz="28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because a paired buttress acts like a single and thicker buttress.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AA43637-9E33-40F2-90F0-BF923453059B}"/>
              </a:ext>
            </a:extLst>
          </p:cNvPr>
          <p:cNvSpPr/>
          <p:nvPr/>
        </p:nvSpPr>
        <p:spPr>
          <a:xfrm>
            <a:off x="0" y="6388033"/>
            <a:ext cx="12192000" cy="469967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lowchart: Terminator 20">
            <a:extLst>
              <a:ext uri="{FF2B5EF4-FFF2-40B4-BE49-F238E27FC236}">
                <a16:creationId xmlns:a16="http://schemas.microsoft.com/office/drawing/2014/main" id="{A46CA9C0-D91D-4A71-AA79-EA78499D7863}"/>
              </a:ext>
            </a:extLst>
          </p:cNvPr>
          <p:cNvSpPr/>
          <p:nvPr/>
        </p:nvSpPr>
        <p:spPr>
          <a:xfrm>
            <a:off x="1198943" y="6388033"/>
            <a:ext cx="9794114" cy="426851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anose="020B0604020202020204" pitchFamily="2" charset="-79"/>
              </a:rPr>
              <a:t>Part 2- Bioinspired Shell Structure</a:t>
            </a:r>
            <a:endParaRPr lang="en-US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043595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E59EFC6-6729-4527-A0B9-C745C9192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E1A3C-4256-449F-9808-753354E07901}" type="slidenum">
              <a:rPr lang="en-US" smtClean="0"/>
              <a:pPr/>
              <a:t>22</a:t>
            </a:fld>
            <a:r>
              <a:rPr lang="en-US"/>
              <a:t>| The University of Akron</a:t>
            </a:r>
            <a:endParaRPr lang="en-US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2391650-451D-45ED-9924-52BF023ED7FF}"/>
              </a:ext>
            </a:extLst>
          </p:cNvPr>
          <p:cNvCxnSpPr>
            <a:cxnSpLocks/>
          </p:cNvCxnSpPr>
          <p:nvPr/>
        </p:nvCxnSpPr>
        <p:spPr>
          <a:xfrm>
            <a:off x="0" y="777766"/>
            <a:ext cx="12192000" cy="0"/>
          </a:xfrm>
          <a:prstGeom prst="line">
            <a:avLst/>
          </a:prstGeom>
          <a:ln w="19050">
            <a:gradFill flip="none" rotWithShape="1">
              <a:gsLst>
                <a:gs pos="0">
                  <a:schemeClr val="accent1">
                    <a:lumMod val="0"/>
                    <a:lumOff val="100000"/>
                  </a:schemeClr>
                </a:gs>
                <a:gs pos="100000">
                  <a:schemeClr val="accent1">
                    <a:lumMod val="0"/>
                    <a:lumOff val="100000"/>
                  </a:schemeClr>
                </a:gs>
                <a:gs pos="31000">
                  <a:srgbClr val="8090B0"/>
                </a:gs>
                <a:gs pos="70000">
                  <a:srgbClr val="002060"/>
                </a:gs>
              </a:gsLst>
              <a:lin ang="11400000" scaled="0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C6B03D71-BA60-4925-8229-E60AE4B5639C}"/>
              </a:ext>
            </a:extLst>
          </p:cNvPr>
          <p:cNvSpPr txBox="1"/>
          <p:nvPr/>
        </p:nvSpPr>
        <p:spPr>
          <a:xfrm>
            <a:off x="147142" y="0"/>
            <a:ext cx="100487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anose="020B0604020202020204" pitchFamily="2" charset="-79"/>
              </a:rPr>
              <a:t>Part 3 – Bioinspired Composite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10142D2-A1DC-46C0-939B-CF38AE65E14A}"/>
              </a:ext>
            </a:extLst>
          </p:cNvPr>
          <p:cNvSpPr/>
          <p:nvPr/>
        </p:nvSpPr>
        <p:spPr>
          <a:xfrm>
            <a:off x="0" y="6388033"/>
            <a:ext cx="12192000" cy="469967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EE38C022-5069-4A6E-BC1B-7D9CDD328D3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33575147"/>
              </p:ext>
            </p:extLst>
          </p:nvPr>
        </p:nvGraphicFramePr>
        <p:xfrm>
          <a:off x="624840" y="1287292"/>
          <a:ext cx="10942320" cy="21945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2FC9D1F-FA9E-4947-BC76-D901C64CC6AD}"/>
              </a:ext>
            </a:extLst>
          </p:cNvPr>
          <p:cNvSpPr/>
          <p:nvPr/>
        </p:nvSpPr>
        <p:spPr>
          <a:xfrm>
            <a:off x="330484" y="1238451"/>
            <a:ext cx="7320846" cy="2194542"/>
          </a:xfrm>
          <a:prstGeom prst="roundRect">
            <a:avLst/>
          </a:prstGeom>
          <a:solidFill>
            <a:schemeClr val="bg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10FD3DB-4F9D-402E-95F8-3752D5951DB4}"/>
              </a:ext>
            </a:extLst>
          </p:cNvPr>
          <p:cNvSpPr txBox="1"/>
          <p:nvPr/>
        </p:nvSpPr>
        <p:spPr>
          <a:xfrm>
            <a:off x="6191104" y="4053729"/>
            <a:ext cx="4457701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dirty="0"/>
              <a:t>Banik, A., </a:t>
            </a:r>
            <a:r>
              <a:rPr lang="en-US" dirty="0" err="1"/>
              <a:t>Panyathong</a:t>
            </a:r>
            <a:r>
              <a:rPr lang="en-US" dirty="0"/>
              <a:t>, D., Zhang, C., Tan, K.T. (2022). </a:t>
            </a:r>
            <a:r>
              <a:rPr lang="en-US" dirty="0" err="1"/>
              <a:t>Equienergetic</a:t>
            </a:r>
            <a:r>
              <a:rPr lang="en-US" dirty="0"/>
              <a:t> Low-Velocity Impact Performance Analysis on CFRP Specimen, </a:t>
            </a:r>
            <a:r>
              <a:rPr lang="en-US" b="1" i="1" dirty="0"/>
              <a:t>Composites Part B: Engineering, </a:t>
            </a:r>
            <a:r>
              <a:rPr lang="en-US" dirty="0"/>
              <a:t>236, 109850.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116A1FCC-E0EC-456C-B2CE-33AC5785530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48805" y="3991360"/>
            <a:ext cx="1206789" cy="160905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D407E8FB-1BC9-46EB-BB54-372D8AA859F0}"/>
              </a:ext>
            </a:extLst>
          </p:cNvPr>
          <p:cNvSpPr txBox="1"/>
          <p:nvPr/>
        </p:nvSpPr>
        <p:spPr>
          <a:xfrm>
            <a:off x="1537273" y="3991360"/>
            <a:ext cx="4220211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Banik, A., Zhang, C., Khan, M.H., Wilson, M., Tan, K.T. (2022). Low-Velocity Ice Impact Analysis on Steel and CFRP Specimen. </a:t>
            </a:r>
            <a:r>
              <a:rPr lang="en-US" b="1" i="1" dirty="0"/>
              <a:t>International Journal of Impact Engineering</a:t>
            </a:r>
            <a:r>
              <a:rPr lang="en-US" dirty="0"/>
              <a:t>, 162, 104134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82A48284-887B-440E-B5AE-CD76DAC9ACB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0484" y="3998873"/>
            <a:ext cx="1206790" cy="1587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1929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E59EFC6-6729-4527-A0B9-C745C9192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E1A3C-4256-449F-9808-753354E07901}" type="slidenum">
              <a:rPr lang="en-US" smtClean="0"/>
              <a:pPr/>
              <a:t>23</a:t>
            </a:fld>
            <a:r>
              <a:rPr lang="en-US"/>
              <a:t>| The University of Akron</a:t>
            </a:r>
            <a:endParaRPr lang="en-US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2391650-451D-45ED-9924-52BF023ED7FF}"/>
              </a:ext>
            </a:extLst>
          </p:cNvPr>
          <p:cNvCxnSpPr>
            <a:cxnSpLocks/>
          </p:cNvCxnSpPr>
          <p:nvPr/>
        </p:nvCxnSpPr>
        <p:spPr>
          <a:xfrm>
            <a:off x="0" y="777766"/>
            <a:ext cx="12192000" cy="0"/>
          </a:xfrm>
          <a:prstGeom prst="line">
            <a:avLst/>
          </a:prstGeom>
          <a:ln w="19050">
            <a:gradFill flip="none" rotWithShape="1">
              <a:gsLst>
                <a:gs pos="0">
                  <a:schemeClr val="accent1">
                    <a:lumMod val="0"/>
                    <a:lumOff val="100000"/>
                  </a:schemeClr>
                </a:gs>
                <a:gs pos="100000">
                  <a:schemeClr val="accent1">
                    <a:lumMod val="0"/>
                    <a:lumOff val="100000"/>
                  </a:schemeClr>
                </a:gs>
                <a:gs pos="31000">
                  <a:srgbClr val="8090B0"/>
                </a:gs>
                <a:gs pos="70000">
                  <a:srgbClr val="002060"/>
                </a:gs>
              </a:gsLst>
              <a:lin ang="11400000" scaled="0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E905DEC1-B4B6-4375-B4C5-A31A30DE0780}"/>
              </a:ext>
            </a:extLst>
          </p:cNvPr>
          <p:cNvSpPr txBox="1"/>
          <p:nvPr/>
        </p:nvSpPr>
        <p:spPr>
          <a:xfrm>
            <a:off x="147142" y="27840"/>
            <a:ext cx="61327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anose="020B0604020202020204" pitchFamily="2" charset="-79"/>
              </a:rPr>
              <a:t>Motivation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25A471D-3011-4B68-8F67-13DEA034BBBE}"/>
              </a:ext>
            </a:extLst>
          </p:cNvPr>
          <p:cNvSpPr/>
          <p:nvPr/>
        </p:nvSpPr>
        <p:spPr>
          <a:xfrm>
            <a:off x="0" y="6388033"/>
            <a:ext cx="12192000" cy="469967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B524018-EBAD-4971-83A4-F952B0FC0A9B}"/>
              </a:ext>
            </a:extLst>
          </p:cNvPr>
          <p:cNvSpPr txBox="1"/>
          <p:nvPr/>
        </p:nvSpPr>
        <p:spPr>
          <a:xfrm>
            <a:off x="253696" y="886524"/>
            <a:ext cx="682020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2060"/>
                </a:solidFill>
              </a:rPr>
              <a:t>The Arctic region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</a:rPr>
              <a:t>Arctic Ocean and parts of Alaska, Canada, Finland, Greenland, Iceland, Norway, Russia, and Sweden.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2060"/>
                </a:solidFill>
              </a:rPr>
              <a:t>Global Warming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2060"/>
                </a:solidFill>
              </a:rPr>
              <a:t>Area of sea ice coverage </a:t>
            </a:r>
            <a:r>
              <a:rPr lang="en-US" sz="2400" dirty="0">
                <a:solidFill>
                  <a:srgbClr val="002060"/>
                </a:solidFill>
              </a:rPr>
              <a:t>each September has </a:t>
            </a:r>
            <a:r>
              <a:rPr lang="en-US" sz="2400" dirty="0">
                <a:solidFill>
                  <a:srgbClr val="FF0000"/>
                </a:solidFill>
              </a:rPr>
              <a:t>declined</a:t>
            </a:r>
            <a:r>
              <a:rPr lang="en-US" sz="2400" dirty="0">
                <a:solidFill>
                  <a:srgbClr val="002060"/>
                </a:solidFill>
              </a:rPr>
              <a:t> by more than </a:t>
            </a:r>
            <a:r>
              <a:rPr lang="en-US" sz="2400" dirty="0">
                <a:solidFill>
                  <a:srgbClr val="FF0000"/>
                </a:solidFill>
              </a:rPr>
              <a:t>40% since the late 1970s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</a:rPr>
              <a:t>Arctic waterways become </a:t>
            </a:r>
            <a:r>
              <a:rPr lang="en-US" sz="2400" dirty="0">
                <a:solidFill>
                  <a:srgbClr val="00B050"/>
                </a:solidFill>
              </a:rPr>
              <a:t>more accessible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B050"/>
                </a:solidFill>
              </a:rPr>
              <a:t>Greater global attention </a:t>
            </a:r>
            <a:r>
              <a:rPr lang="en-US" sz="2400" dirty="0">
                <a:solidFill>
                  <a:srgbClr val="002060"/>
                </a:solidFill>
              </a:rPr>
              <a:t>for its </a:t>
            </a:r>
            <a:r>
              <a:rPr lang="en-US" sz="2400" dirty="0">
                <a:solidFill>
                  <a:srgbClr val="00B050"/>
                </a:solidFill>
              </a:rPr>
              <a:t>economic opportunities – faster shipping, natural resources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Traffic</a:t>
            </a:r>
            <a:r>
              <a:rPr lang="en-US" sz="2400" dirty="0">
                <a:solidFill>
                  <a:srgbClr val="002060"/>
                </a:solidFill>
              </a:rPr>
              <a:t> in the region almost </a:t>
            </a:r>
            <a:r>
              <a:rPr lang="en-US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Tripled</a:t>
            </a:r>
            <a:r>
              <a:rPr lang="en-US" sz="2400" dirty="0">
                <a:solidFill>
                  <a:srgbClr val="002060"/>
                </a:solidFill>
              </a:rPr>
              <a:t> between 1990-2015</a:t>
            </a:r>
            <a:r>
              <a:rPr lang="en-US" sz="2000" dirty="0">
                <a:solidFill>
                  <a:srgbClr val="002060"/>
                </a:solidFill>
              </a:rPr>
              <a:t>[2]</a:t>
            </a:r>
            <a:endParaRPr lang="en-US" sz="2400" b="1" dirty="0">
              <a:solidFill>
                <a:srgbClr val="7030A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NOT SAFE – COLLISION WITH ICE</a:t>
            </a:r>
            <a:endParaRPr lang="en-US" sz="2400" dirty="0">
              <a:solidFill>
                <a:srgbClr val="00B050"/>
              </a:solidFill>
            </a:endParaRPr>
          </a:p>
        </p:txBody>
      </p:sp>
      <p:pic>
        <p:nvPicPr>
          <p:cNvPr id="2058" name="Picture 10">
            <a:extLst>
              <a:ext uri="{FF2B5EF4-FFF2-40B4-BE49-F238E27FC236}">
                <a16:creationId xmlns:a16="http://schemas.microsoft.com/office/drawing/2014/main" id="{0E57CFC6-FCC8-4BB9-B232-7BCE4D06AA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6064" y="828084"/>
            <a:ext cx="5278681" cy="5509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D84B10F3-0A13-492D-8FB9-47CE88F66BF2}"/>
              </a:ext>
            </a:extLst>
          </p:cNvPr>
          <p:cNvSpPr txBox="1"/>
          <p:nvPr/>
        </p:nvSpPr>
        <p:spPr>
          <a:xfrm>
            <a:off x="117254" y="6060716"/>
            <a:ext cx="616267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hlinkClick r:id="rId5"/>
              </a:rPr>
              <a:t>[1] https://climate.nasa.gov/vital-signs/arctic-sea-ice/</a:t>
            </a:r>
            <a:endParaRPr lang="en-US" sz="1200" dirty="0"/>
          </a:p>
        </p:txBody>
      </p:sp>
      <p:sp>
        <p:nvSpPr>
          <p:cNvPr id="21" name="Flowchart: Terminator 20">
            <a:extLst>
              <a:ext uri="{FF2B5EF4-FFF2-40B4-BE49-F238E27FC236}">
                <a16:creationId xmlns:a16="http://schemas.microsoft.com/office/drawing/2014/main" id="{9B6197A3-D8A6-4420-897A-9A9D4DF825A0}"/>
              </a:ext>
            </a:extLst>
          </p:cNvPr>
          <p:cNvSpPr/>
          <p:nvPr/>
        </p:nvSpPr>
        <p:spPr>
          <a:xfrm>
            <a:off x="1198943" y="6388033"/>
            <a:ext cx="9794114" cy="426851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anose="020B0604020202020204" pitchFamily="2" charset="-79"/>
              </a:rPr>
              <a:t>Part 3- Bioinspired Composite</a:t>
            </a:r>
            <a:endParaRPr lang="en-US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520898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E59EFC6-6729-4527-A0B9-C745C9192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E1A3C-4256-449F-9808-753354E07901}" type="slidenum">
              <a:rPr lang="en-US" smtClean="0"/>
              <a:pPr/>
              <a:t>24</a:t>
            </a:fld>
            <a:r>
              <a:rPr lang="en-US"/>
              <a:t>| The University of Akron</a:t>
            </a:r>
            <a:endParaRPr lang="en-US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2391650-451D-45ED-9924-52BF023ED7FF}"/>
              </a:ext>
            </a:extLst>
          </p:cNvPr>
          <p:cNvCxnSpPr>
            <a:cxnSpLocks/>
          </p:cNvCxnSpPr>
          <p:nvPr/>
        </p:nvCxnSpPr>
        <p:spPr>
          <a:xfrm>
            <a:off x="0" y="777766"/>
            <a:ext cx="12192000" cy="0"/>
          </a:xfrm>
          <a:prstGeom prst="line">
            <a:avLst/>
          </a:prstGeom>
          <a:ln w="19050">
            <a:gradFill flip="none" rotWithShape="1">
              <a:gsLst>
                <a:gs pos="0">
                  <a:schemeClr val="accent1">
                    <a:lumMod val="0"/>
                    <a:lumOff val="100000"/>
                  </a:schemeClr>
                </a:gs>
                <a:gs pos="100000">
                  <a:schemeClr val="accent1">
                    <a:lumMod val="0"/>
                    <a:lumOff val="100000"/>
                  </a:schemeClr>
                </a:gs>
                <a:gs pos="31000">
                  <a:srgbClr val="8090B0"/>
                </a:gs>
                <a:gs pos="70000">
                  <a:srgbClr val="002060"/>
                </a:gs>
              </a:gsLst>
              <a:lin ang="11400000" scaled="0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E905DEC1-B4B6-4375-B4C5-A31A30DE0780}"/>
              </a:ext>
            </a:extLst>
          </p:cNvPr>
          <p:cNvSpPr txBox="1"/>
          <p:nvPr/>
        </p:nvSpPr>
        <p:spPr>
          <a:xfrm>
            <a:off x="147142" y="27840"/>
            <a:ext cx="61327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anose="020B0604020202020204" pitchFamily="2" charset="-79"/>
              </a:rPr>
              <a:t>Motivation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25A471D-3011-4B68-8F67-13DEA034BBBE}"/>
              </a:ext>
            </a:extLst>
          </p:cNvPr>
          <p:cNvSpPr/>
          <p:nvPr/>
        </p:nvSpPr>
        <p:spPr>
          <a:xfrm>
            <a:off x="0" y="6388033"/>
            <a:ext cx="12192000" cy="469967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D6BE4A56-EE28-43BA-AAA2-8C70B4CB4A2D}"/>
              </a:ext>
            </a:extLst>
          </p:cNvPr>
          <p:cNvSpPr txBox="1">
            <a:spLocks/>
          </p:cNvSpPr>
          <p:nvPr/>
        </p:nvSpPr>
        <p:spPr>
          <a:xfrm>
            <a:off x="147143" y="922749"/>
            <a:ext cx="5229529" cy="172668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/>
            <a:r>
              <a:rPr lang="en-US" sz="2000" b="1" dirty="0">
                <a:solidFill>
                  <a:srgbClr val="002060"/>
                </a:solidFill>
              </a:rPr>
              <a:t>Study Impact Damage</a:t>
            </a:r>
          </a:p>
          <a:p>
            <a:pPr marL="742950" lvl="1" indent="-285750"/>
            <a:r>
              <a:rPr lang="en-US" sz="1800" dirty="0">
                <a:solidFill>
                  <a:srgbClr val="00B0F0"/>
                </a:solidFill>
              </a:rPr>
              <a:t>Low Velocity Impact</a:t>
            </a:r>
          </a:p>
          <a:p>
            <a:pPr marL="1200150" lvl="2" indent="-285750"/>
            <a:r>
              <a:rPr lang="en-US" sz="1800" dirty="0"/>
              <a:t>1-10 m/s (100 m/s)</a:t>
            </a:r>
          </a:p>
          <a:p>
            <a:pPr marL="1200150" lvl="2" indent="-285750"/>
            <a:r>
              <a:rPr lang="en-US" sz="1800" dirty="0"/>
              <a:t>Barely Visible Impact Damage -</a:t>
            </a:r>
            <a:br>
              <a:rPr lang="en-US" sz="1800" dirty="0"/>
            </a:br>
            <a:r>
              <a:rPr lang="en-US" sz="1800" dirty="0"/>
              <a:t>Post impact strength (Residual strength)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45DAC2B-0DB5-49AF-B815-030323CEADD1}"/>
              </a:ext>
            </a:extLst>
          </p:cNvPr>
          <p:cNvSpPr txBox="1"/>
          <p:nvPr/>
        </p:nvSpPr>
        <p:spPr>
          <a:xfrm>
            <a:off x="10883902" y="6126421"/>
            <a:ext cx="4667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[1]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B09276B-B1A1-471E-BEDA-90220AB8F379}"/>
              </a:ext>
            </a:extLst>
          </p:cNvPr>
          <p:cNvSpPr txBox="1"/>
          <p:nvPr/>
        </p:nvSpPr>
        <p:spPr>
          <a:xfrm>
            <a:off x="5601896" y="852234"/>
            <a:ext cx="60960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900" b="1" dirty="0">
                <a:solidFill>
                  <a:srgbClr val="002060"/>
                </a:solidFill>
              </a:rPr>
              <a:t>Why Composites?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700" dirty="0"/>
              <a:t>30-50% weight reduction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700" dirty="0"/>
              <a:t>40% higher strength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700" dirty="0"/>
              <a:t>Fuel efficient, corrosion resistance, low maintenance, longer durability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2507C0F-86A4-462D-A549-EF80FFF7375F}"/>
              </a:ext>
            </a:extLst>
          </p:cNvPr>
          <p:cNvSpPr txBox="1"/>
          <p:nvPr/>
        </p:nvSpPr>
        <p:spPr>
          <a:xfrm>
            <a:off x="68313" y="5849156"/>
            <a:ext cx="6096001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strike="noStrike" dirty="0">
                <a:solidFill>
                  <a:srgbClr val="0C7DBB"/>
                </a:solidFill>
                <a:effectLst/>
                <a:latin typeface="NexusSans"/>
              </a:rPr>
              <a:t>[1] </a:t>
            </a:r>
            <a:r>
              <a:rPr lang="en-US" sz="1100" b="0" i="0" u="none" strike="noStrike" dirty="0" err="1">
                <a:solidFill>
                  <a:srgbClr val="0C7DBB"/>
                </a:solidFill>
                <a:effectLst/>
                <a:latin typeface="NexusSans"/>
              </a:rPr>
              <a:t>Rubino</a:t>
            </a:r>
            <a:r>
              <a:rPr lang="en-US" sz="1100" b="0" i="0" u="none" strike="noStrike" dirty="0">
                <a:solidFill>
                  <a:srgbClr val="0C7DBB"/>
                </a:solidFill>
                <a:effectLst/>
                <a:latin typeface="NexusSans"/>
              </a:rPr>
              <a:t> F, </a:t>
            </a:r>
            <a:r>
              <a:rPr lang="en-US" sz="1100" b="0" i="0" u="none" strike="noStrike" dirty="0" err="1">
                <a:solidFill>
                  <a:srgbClr val="0C7DBB"/>
                </a:solidFill>
                <a:effectLst/>
                <a:latin typeface="NexusSans"/>
              </a:rPr>
              <a:t>Nisticò</a:t>
            </a:r>
            <a:r>
              <a:rPr lang="en-US" sz="1100" b="0" i="0" u="none" strike="noStrike" dirty="0">
                <a:solidFill>
                  <a:srgbClr val="0C7DBB"/>
                </a:solidFill>
                <a:effectLst/>
                <a:latin typeface="NexusSans"/>
              </a:rPr>
              <a:t> A, Tucci F, </a:t>
            </a:r>
            <a:r>
              <a:rPr lang="en-US" sz="1100" b="0" i="0" u="none" strike="noStrike" dirty="0" err="1">
                <a:solidFill>
                  <a:srgbClr val="0C7DBB"/>
                </a:solidFill>
                <a:effectLst/>
                <a:latin typeface="NexusSans"/>
              </a:rPr>
              <a:t>Carlone</a:t>
            </a:r>
            <a:r>
              <a:rPr lang="en-US" sz="1100" b="0" i="0" u="none" strike="noStrike" dirty="0">
                <a:solidFill>
                  <a:srgbClr val="0C7DBB"/>
                </a:solidFill>
                <a:effectLst/>
                <a:latin typeface="NexusSans"/>
              </a:rPr>
              <a:t> P. Marine Application of Fiber Reinforced Composites: A Review. </a:t>
            </a:r>
            <a:r>
              <a:rPr lang="en-US" sz="1100" b="0" i="1" u="none" strike="noStrike" dirty="0">
                <a:solidFill>
                  <a:srgbClr val="0C7DBB"/>
                </a:solidFill>
                <a:effectLst/>
                <a:latin typeface="NexusSans"/>
              </a:rPr>
              <a:t>J Mar Sci </a:t>
            </a:r>
            <a:r>
              <a:rPr lang="en-US" sz="1100" b="0" i="1" u="none" strike="noStrike" dirty="0" err="1">
                <a:solidFill>
                  <a:srgbClr val="0C7DBB"/>
                </a:solidFill>
                <a:effectLst/>
                <a:latin typeface="NexusSans"/>
              </a:rPr>
              <a:t>Eng</a:t>
            </a:r>
            <a:r>
              <a:rPr lang="en-US" sz="1100" b="0" i="0" u="none" strike="noStrike" dirty="0">
                <a:solidFill>
                  <a:srgbClr val="0C7DBB"/>
                </a:solidFill>
                <a:effectLst/>
                <a:latin typeface="NexusSans"/>
              </a:rPr>
              <a:t>, </a:t>
            </a:r>
            <a:r>
              <a:rPr lang="en-US" sz="1100" b="1" i="0" u="none" strike="noStrike" dirty="0">
                <a:solidFill>
                  <a:srgbClr val="0C7DBB"/>
                </a:solidFill>
                <a:effectLst/>
                <a:latin typeface="NexusSans"/>
              </a:rPr>
              <a:t>2020</a:t>
            </a:r>
            <a:r>
              <a:rPr lang="en-US" sz="1100" b="0" i="0" u="none" strike="noStrike" dirty="0">
                <a:solidFill>
                  <a:srgbClr val="0C7DBB"/>
                </a:solidFill>
                <a:effectLst/>
                <a:latin typeface="NexusSans"/>
              </a:rPr>
              <a:t>:8(1).26.</a:t>
            </a:r>
          </a:p>
        </p:txBody>
      </p:sp>
      <p:pic>
        <p:nvPicPr>
          <p:cNvPr id="20" name="Picture 19" descr="Chart&#10;&#10;Description automatically generated with low confidence">
            <a:extLst>
              <a:ext uri="{FF2B5EF4-FFF2-40B4-BE49-F238E27FC236}">
                <a16:creationId xmlns:a16="http://schemas.microsoft.com/office/drawing/2014/main" id="{99DB2289-5F87-4F2E-9219-7B121B45D2F7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198844" y="2649436"/>
            <a:ext cx="5668485" cy="295204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7B6C054-1BE6-4627-A11F-96BA1427B6FD}"/>
              </a:ext>
            </a:extLst>
          </p:cNvPr>
          <p:cNvSpPr txBox="1"/>
          <p:nvPr/>
        </p:nvSpPr>
        <p:spPr>
          <a:xfrm>
            <a:off x="4826585" y="3077098"/>
            <a:ext cx="802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$2.5B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C898E82-5149-4410-949B-8E20544F81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49525" y="2270355"/>
            <a:ext cx="5411422" cy="185760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B10EECC-3C06-40ED-9E7A-F72B4C3AC0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78727" y="4233447"/>
            <a:ext cx="3905175" cy="2129026"/>
          </a:xfrm>
          <a:prstGeom prst="rect">
            <a:avLst/>
          </a:prstGeom>
        </p:spPr>
      </p:pic>
      <p:sp>
        <p:nvSpPr>
          <p:cNvPr id="22" name="Flowchart: Terminator 21">
            <a:extLst>
              <a:ext uri="{FF2B5EF4-FFF2-40B4-BE49-F238E27FC236}">
                <a16:creationId xmlns:a16="http://schemas.microsoft.com/office/drawing/2014/main" id="{B35AB2BB-91C7-4E0B-9CC9-990C89357E5D}"/>
              </a:ext>
            </a:extLst>
          </p:cNvPr>
          <p:cNvSpPr/>
          <p:nvPr/>
        </p:nvSpPr>
        <p:spPr>
          <a:xfrm>
            <a:off x="1198943" y="6388033"/>
            <a:ext cx="9794114" cy="426851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anose="020B0604020202020204" pitchFamily="2" charset="-79"/>
              </a:rPr>
              <a:t>Part 3- Bioinspired Composite</a:t>
            </a:r>
            <a:endParaRPr lang="en-US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038757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E59EFC6-6729-4527-A0B9-C745C9192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E1A3C-4256-449F-9808-753354E07901}" type="slidenum">
              <a:rPr lang="en-US" smtClean="0"/>
              <a:pPr/>
              <a:t>25</a:t>
            </a:fld>
            <a:r>
              <a:rPr lang="en-US"/>
              <a:t>| The University of Akron</a:t>
            </a:r>
            <a:endParaRPr lang="en-US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2391650-451D-45ED-9924-52BF023ED7FF}"/>
              </a:ext>
            </a:extLst>
          </p:cNvPr>
          <p:cNvCxnSpPr>
            <a:cxnSpLocks/>
          </p:cNvCxnSpPr>
          <p:nvPr/>
        </p:nvCxnSpPr>
        <p:spPr>
          <a:xfrm>
            <a:off x="0" y="790466"/>
            <a:ext cx="12192000" cy="0"/>
          </a:xfrm>
          <a:prstGeom prst="line">
            <a:avLst/>
          </a:prstGeom>
          <a:ln w="19050">
            <a:gradFill flip="none" rotWithShape="1">
              <a:gsLst>
                <a:gs pos="0">
                  <a:schemeClr val="accent1">
                    <a:lumMod val="0"/>
                    <a:lumOff val="100000"/>
                  </a:schemeClr>
                </a:gs>
                <a:gs pos="100000">
                  <a:schemeClr val="accent1">
                    <a:lumMod val="0"/>
                    <a:lumOff val="100000"/>
                  </a:schemeClr>
                </a:gs>
                <a:gs pos="31000">
                  <a:srgbClr val="8090B0"/>
                </a:gs>
                <a:gs pos="70000">
                  <a:srgbClr val="002060"/>
                </a:gs>
              </a:gsLst>
              <a:lin ang="11400000" scaled="0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E905DEC1-B4B6-4375-B4C5-A31A30DE0780}"/>
              </a:ext>
            </a:extLst>
          </p:cNvPr>
          <p:cNvSpPr txBox="1"/>
          <p:nvPr/>
        </p:nvSpPr>
        <p:spPr>
          <a:xfrm>
            <a:off x="147142" y="82580"/>
            <a:ext cx="47769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anose="020B0604020202020204" pitchFamily="2" charset="-79"/>
              </a:rPr>
              <a:t>Objectives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25A471D-3011-4B68-8F67-13DEA034BBBE}"/>
              </a:ext>
            </a:extLst>
          </p:cNvPr>
          <p:cNvSpPr/>
          <p:nvPr/>
        </p:nvSpPr>
        <p:spPr>
          <a:xfrm>
            <a:off x="0" y="6388033"/>
            <a:ext cx="12192000" cy="469967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26628DD-1A61-4B24-96BD-8E9AD0592200}"/>
              </a:ext>
            </a:extLst>
          </p:cNvPr>
          <p:cNvSpPr txBox="1"/>
          <p:nvPr/>
        </p:nvSpPr>
        <p:spPr>
          <a:xfrm>
            <a:off x="110686" y="1502577"/>
            <a:ext cx="1197062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 typeface="Wingdings" panose="05000000000000000000" pitchFamily="2" charset="2"/>
              <a:buChar char="ü"/>
            </a:pPr>
            <a:r>
              <a:rPr lang="en-US" sz="3600" dirty="0">
                <a:solidFill>
                  <a:srgbClr val="002060"/>
                </a:solidFill>
              </a:rPr>
              <a:t>Comparison of </a:t>
            </a:r>
            <a:r>
              <a:rPr lang="en-US" sz="36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Low Velocity Ice Impact </a:t>
            </a:r>
            <a:r>
              <a:rPr lang="en-US" sz="3600" dirty="0">
                <a:solidFill>
                  <a:srgbClr val="002060"/>
                </a:solidFill>
              </a:rPr>
              <a:t>on </a:t>
            </a:r>
            <a:r>
              <a:rPr lang="en-US" sz="3600" dirty="0">
                <a:solidFill>
                  <a:srgbClr val="00B050"/>
                </a:solidFill>
              </a:rPr>
              <a:t>Steel and CFRP </a:t>
            </a:r>
            <a:r>
              <a:rPr lang="en-US" sz="3600" dirty="0">
                <a:solidFill>
                  <a:srgbClr val="002060"/>
                </a:solidFill>
              </a:rPr>
              <a:t>specimens at low temperature </a:t>
            </a:r>
          </a:p>
          <a:p>
            <a:pPr marL="571500" indent="-571500" algn="just">
              <a:buFont typeface="Wingdings" panose="05000000000000000000" pitchFamily="2" charset="2"/>
              <a:buChar char="ü"/>
            </a:pPr>
            <a:r>
              <a:rPr lang="en-US" sz="3600" dirty="0"/>
              <a:t>Study the </a:t>
            </a:r>
            <a:r>
              <a:rPr lang="en-US" sz="3600" dirty="0">
                <a:solidFill>
                  <a:srgbClr val="00B050"/>
                </a:solidFill>
              </a:rPr>
              <a:t>influence of temperature and ice </a:t>
            </a:r>
            <a:r>
              <a:rPr lang="en-US" sz="3600" dirty="0"/>
              <a:t>on the </a:t>
            </a:r>
            <a:r>
              <a:rPr lang="en-US" sz="3600" dirty="0" err="1"/>
              <a:t>equienergetic</a:t>
            </a:r>
            <a:r>
              <a:rPr lang="en-US" sz="3600" dirty="0"/>
              <a:t> impact behavior </a:t>
            </a:r>
            <a:r>
              <a:rPr lang="en-US" sz="3600" dirty="0">
                <a:solidFill>
                  <a:srgbClr val="002060"/>
                </a:solidFill>
              </a:rPr>
              <a:t>(-94˚F)</a:t>
            </a:r>
            <a:endParaRPr lang="en-US" sz="3600" dirty="0">
              <a:solidFill>
                <a:srgbClr val="00B050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C00000"/>
                </a:solidFill>
              </a:rPr>
              <a:t>Design a new </a:t>
            </a:r>
            <a:r>
              <a:rPr lang="en-US" sz="3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bioinspired sandwich composite</a:t>
            </a:r>
            <a:r>
              <a:rPr lang="en-US" sz="3600" dirty="0">
                <a:solidFill>
                  <a:srgbClr val="C00000"/>
                </a:solidFill>
              </a:rPr>
              <a:t> for the harsh low temperature condition </a:t>
            </a:r>
          </a:p>
        </p:txBody>
      </p:sp>
      <p:sp>
        <p:nvSpPr>
          <p:cNvPr id="21" name="Flowchart: Terminator 20">
            <a:extLst>
              <a:ext uri="{FF2B5EF4-FFF2-40B4-BE49-F238E27FC236}">
                <a16:creationId xmlns:a16="http://schemas.microsoft.com/office/drawing/2014/main" id="{89666CB6-9EB2-4966-81AC-AB04C8A48709}"/>
              </a:ext>
            </a:extLst>
          </p:cNvPr>
          <p:cNvSpPr/>
          <p:nvPr/>
        </p:nvSpPr>
        <p:spPr>
          <a:xfrm>
            <a:off x="1198943" y="6388033"/>
            <a:ext cx="9794114" cy="426851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anose="020B0604020202020204" pitchFamily="2" charset="-79"/>
              </a:rPr>
              <a:t>Part 3- Bioinspired Composite</a:t>
            </a:r>
            <a:endParaRPr lang="en-US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75884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E59EFC6-6729-4527-A0B9-C745C9192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E1A3C-4256-449F-9808-753354E07901}" type="slidenum">
              <a:rPr lang="en-US" smtClean="0"/>
              <a:pPr/>
              <a:t>26</a:t>
            </a:fld>
            <a:r>
              <a:rPr lang="en-US"/>
              <a:t>| The University of Akron</a:t>
            </a:r>
            <a:endParaRPr lang="en-US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2391650-451D-45ED-9924-52BF023ED7FF}"/>
              </a:ext>
            </a:extLst>
          </p:cNvPr>
          <p:cNvCxnSpPr>
            <a:cxnSpLocks/>
          </p:cNvCxnSpPr>
          <p:nvPr/>
        </p:nvCxnSpPr>
        <p:spPr>
          <a:xfrm>
            <a:off x="0" y="777766"/>
            <a:ext cx="12192000" cy="0"/>
          </a:xfrm>
          <a:prstGeom prst="line">
            <a:avLst/>
          </a:prstGeom>
          <a:ln w="19050">
            <a:gradFill flip="none" rotWithShape="1">
              <a:gsLst>
                <a:gs pos="0">
                  <a:schemeClr val="accent1">
                    <a:lumMod val="0"/>
                    <a:lumOff val="100000"/>
                  </a:schemeClr>
                </a:gs>
                <a:gs pos="100000">
                  <a:schemeClr val="accent1">
                    <a:lumMod val="0"/>
                    <a:lumOff val="100000"/>
                  </a:schemeClr>
                </a:gs>
                <a:gs pos="31000">
                  <a:srgbClr val="8090B0"/>
                </a:gs>
                <a:gs pos="70000">
                  <a:srgbClr val="002060"/>
                </a:gs>
              </a:gsLst>
              <a:lin ang="11400000" scaled="0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E905DEC1-B4B6-4375-B4C5-A31A30DE0780}"/>
              </a:ext>
            </a:extLst>
          </p:cNvPr>
          <p:cNvSpPr txBox="1"/>
          <p:nvPr/>
        </p:nvSpPr>
        <p:spPr>
          <a:xfrm>
            <a:off x="72692" y="11182"/>
            <a:ext cx="62387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anose="020B0604020202020204" pitchFamily="2" charset="-79"/>
              </a:rPr>
              <a:t>Low Velocity Ice Impact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25A471D-3011-4B68-8F67-13DEA034BBBE}"/>
              </a:ext>
            </a:extLst>
          </p:cNvPr>
          <p:cNvSpPr/>
          <p:nvPr/>
        </p:nvSpPr>
        <p:spPr>
          <a:xfrm>
            <a:off x="0" y="6388033"/>
            <a:ext cx="12192000" cy="469967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C1EFADB0-4637-4D75-8BC9-1F8BB2655D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597"/>
          <a:stretch/>
        </p:blipFill>
        <p:spPr>
          <a:xfrm>
            <a:off x="130062" y="2333364"/>
            <a:ext cx="1301062" cy="206813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D27AD53-32C4-4EFA-B0DA-7738A635CA8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488" t="5847" r="9237" b="12665"/>
          <a:stretch/>
        </p:blipFill>
        <p:spPr>
          <a:xfrm>
            <a:off x="1636475" y="2241800"/>
            <a:ext cx="1353865" cy="232582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9D3BB90B-18E0-435A-B7B5-638625E9BE8C}"/>
              </a:ext>
            </a:extLst>
          </p:cNvPr>
          <p:cNvSpPr txBox="1"/>
          <p:nvPr/>
        </p:nvSpPr>
        <p:spPr>
          <a:xfrm>
            <a:off x="11574" y="4530153"/>
            <a:ext cx="15060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70C0"/>
                </a:solidFill>
              </a:rPr>
              <a:t>Ice Impactor Mold</a:t>
            </a:r>
          </a:p>
          <a:p>
            <a:pPr algn="ctr"/>
            <a:r>
              <a:rPr lang="en-US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Carbon Tango Black; 3D printed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88D1F35-39CF-4D87-9B1D-7454CA792C97}"/>
              </a:ext>
            </a:extLst>
          </p:cNvPr>
          <p:cNvSpPr txBox="1"/>
          <p:nvPr/>
        </p:nvSpPr>
        <p:spPr>
          <a:xfrm>
            <a:off x="3109374" y="4791901"/>
            <a:ext cx="15653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Long Cylindrical Ice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FEFD53B-8C79-458B-881D-1F7B16FA30AC}"/>
              </a:ext>
            </a:extLst>
          </p:cNvPr>
          <p:cNvSpPr txBox="1"/>
          <p:nvPr/>
        </p:nvSpPr>
        <p:spPr>
          <a:xfrm>
            <a:off x="4869348" y="4765679"/>
            <a:ext cx="15060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Short Cylindrical Ice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99B3DF9-FB1A-4E63-9DAA-71C0B0B90641}"/>
              </a:ext>
            </a:extLst>
          </p:cNvPr>
          <p:cNvSpPr txBox="1"/>
          <p:nvPr/>
        </p:nvSpPr>
        <p:spPr>
          <a:xfrm>
            <a:off x="1620363" y="4930400"/>
            <a:ext cx="14103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Conical Ice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DA46DC8-F1C4-4975-AE68-69D60970FC5D}"/>
              </a:ext>
            </a:extLst>
          </p:cNvPr>
          <p:cNvSpPr txBox="1"/>
          <p:nvPr/>
        </p:nvSpPr>
        <p:spPr>
          <a:xfrm>
            <a:off x="2903883" y="5379494"/>
            <a:ext cx="18392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070C0"/>
                </a:solidFill>
              </a:rPr>
              <a:t>Same Length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F31C7EE-9C89-474F-A462-21ACCF427A29}"/>
              </a:ext>
            </a:extLst>
          </p:cNvPr>
          <p:cNvSpPr txBox="1"/>
          <p:nvPr/>
        </p:nvSpPr>
        <p:spPr>
          <a:xfrm>
            <a:off x="4652062" y="5420649"/>
            <a:ext cx="18392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070C0"/>
                </a:solidFill>
              </a:rPr>
              <a:t>Same Volume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71A80C9-985D-40C4-ADD4-9AA85C7197B4}"/>
              </a:ext>
            </a:extLst>
          </p:cNvPr>
          <p:cNvSpPr txBox="1"/>
          <p:nvPr/>
        </p:nvSpPr>
        <p:spPr>
          <a:xfrm>
            <a:off x="705471" y="1140544"/>
            <a:ext cx="8348819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i="1" dirty="0">
                <a:solidFill>
                  <a:srgbClr val="0070C0"/>
                </a:solidFill>
              </a:rPr>
              <a:t>Analyzed  the </a:t>
            </a:r>
            <a:r>
              <a:rPr lang="en-US" i="1" u="sng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en-US" sz="1800" i="1" u="sng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ffect of freezing condition </a:t>
            </a:r>
            <a:r>
              <a:rPr lang="en-US" sz="1800" i="1" dirty="0">
                <a:solidFill>
                  <a:srgbClr val="0070C0"/>
                </a:solidFill>
              </a:rPr>
              <a:t>on Ice Impactors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i="1" dirty="0">
                <a:solidFill>
                  <a:srgbClr val="0070C0"/>
                </a:solidFill>
              </a:rPr>
              <a:t>Compared impact performance of Ice Impactors of </a:t>
            </a:r>
            <a:r>
              <a:rPr lang="en-US" i="1" u="sng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  <a:r>
              <a:rPr lang="en-US" sz="1800" i="1" u="sng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ifferent Shape and Length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978E6ECC-F869-472A-95E0-56E598DCCA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85" t="10079" r="21913" b="10727"/>
          <a:stretch/>
        </p:blipFill>
        <p:spPr bwMode="auto">
          <a:xfrm>
            <a:off x="4743182" y="2808912"/>
            <a:ext cx="1525394" cy="1272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CCE7A47-C5F4-453E-B971-9738BA6C457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290" t="9076" r="7445" b="5926"/>
          <a:stretch/>
        </p:blipFill>
        <p:spPr>
          <a:xfrm>
            <a:off x="3208797" y="2246308"/>
            <a:ext cx="1301062" cy="236298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16EE02F-C1C1-4912-BC0C-49E2F8AF20B5}"/>
              </a:ext>
            </a:extLst>
          </p:cNvPr>
          <p:cNvSpPr txBox="1"/>
          <p:nvPr/>
        </p:nvSpPr>
        <p:spPr>
          <a:xfrm>
            <a:off x="4879881" y="4320351"/>
            <a:ext cx="1506043" cy="369332"/>
          </a:xfrm>
          <a:prstGeom prst="rect">
            <a:avLst/>
          </a:prstGeom>
          <a:noFill/>
          <a:ln>
            <a:solidFill>
              <a:schemeClr val="bg2">
                <a:lumMod val="1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Steel Adapter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09E3387-CE76-491A-9850-3C1DE7588982}"/>
              </a:ext>
            </a:extLst>
          </p:cNvPr>
          <p:cNvSpPr txBox="1"/>
          <p:nvPr/>
        </p:nvSpPr>
        <p:spPr>
          <a:xfrm>
            <a:off x="4688320" y="2277066"/>
            <a:ext cx="1604478" cy="369332"/>
          </a:xfrm>
          <a:prstGeom prst="rect">
            <a:avLst/>
          </a:prstGeom>
          <a:noFill/>
          <a:ln>
            <a:solidFill>
              <a:schemeClr val="bg2">
                <a:lumMod val="1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Ice inside mold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7787A09-95A8-4E33-8C98-E25F2B3EAD0F}"/>
              </a:ext>
            </a:extLst>
          </p:cNvPr>
          <p:cNvCxnSpPr>
            <a:cxnSpLocks/>
          </p:cNvCxnSpPr>
          <p:nvPr/>
        </p:nvCxnSpPr>
        <p:spPr>
          <a:xfrm flipV="1">
            <a:off x="5602765" y="3664582"/>
            <a:ext cx="0" cy="55101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206C1856-7B9C-4776-8361-4CDD1ECEA651}"/>
              </a:ext>
            </a:extLst>
          </p:cNvPr>
          <p:cNvCxnSpPr>
            <a:cxnSpLocks/>
          </p:cNvCxnSpPr>
          <p:nvPr/>
        </p:nvCxnSpPr>
        <p:spPr>
          <a:xfrm flipH="1" flipV="1">
            <a:off x="3909814" y="4358286"/>
            <a:ext cx="850858" cy="22772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BA9BABB0-9B5A-480A-B65D-CD92934C4BF8}"/>
              </a:ext>
            </a:extLst>
          </p:cNvPr>
          <p:cNvCxnSpPr>
            <a:cxnSpLocks/>
          </p:cNvCxnSpPr>
          <p:nvPr/>
        </p:nvCxnSpPr>
        <p:spPr>
          <a:xfrm>
            <a:off x="5214101" y="2664836"/>
            <a:ext cx="252072" cy="32439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F2531CF3-BA14-4B22-8F05-AD30BDB3E221}"/>
              </a:ext>
            </a:extLst>
          </p:cNvPr>
          <p:cNvCxnSpPr>
            <a:cxnSpLocks/>
          </p:cNvCxnSpPr>
          <p:nvPr/>
        </p:nvCxnSpPr>
        <p:spPr>
          <a:xfrm flipH="1">
            <a:off x="4128336" y="2504636"/>
            <a:ext cx="559984" cy="14867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C2DD4FC2-4DAB-414C-88CF-55241AC35ABE}"/>
              </a:ext>
            </a:extLst>
          </p:cNvPr>
          <p:cNvSpPr txBox="1"/>
          <p:nvPr/>
        </p:nvSpPr>
        <p:spPr>
          <a:xfrm>
            <a:off x="7026139" y="5265438"/>
            <a:ext cx="4845322" cy="83099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marL="285750" lvl="1" indent="-285750"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en-US" sz="24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Greater damage </a:t>
            </a:r>
            <a:r>
              <a:rPr lang="en-US" sz="24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from</a:t>
            </a:r>
            <a:r>
              <a:rPr lang="en-US" sz="24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i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cylindrical impactors </a:t>
            </a:r>
            <a:r>
              <a:rPr lang="en-US" sz="24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 conical shape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5464742-3E95-4A30-BB02-1467A4F0E5CF}"/>
              </a:ext>
            </a:extLst>
          </p:cNvPr>
          <p:cNvSpPr txBox="1"/>
          <p:nvPr/>
        </p:nvSpPr>
        <p:spPr>
          <a:xfrm>
            <a:off x="1531737" y="5863109"/>
            <a:ext cx="472058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Impact Testing, X-ray Micro CT scanning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A09B72A5-E20C-4931-818B-BBF81A9AE883}"/>
              </a:ext>
            </a:extLst>
          </p:cNvPr>
          <p:cNvSpPr txBox="1"/>
          <p:nvPr/>
        </p:nvSpPr>
        <p:spPr>
          <a:xfrm>
            <a:off x="10208727" y="4358286"/>
            <a:ext cx="21232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Target Specimens</a:t>
            </a:r>
          </a:p>
        </p:txBody>
      </p:sp>
      <p:sp>
        <p:nvSpPr>
          <p:cNvPr id="34" name="Flowchart: Terminator 33">
            <a:extLst>
              <a:ext uri="{FF2B5EF4-FFF2-40B4-BE49-F238E27FC236}">
                <a16:creationId xmlns:a16="http://schemas.microsoft.com/office/drawing/2014/main" id="{55EB5458-653E-4E56-8DDA-B59DECA525D8}"/>
              </a:ext>
            </a:extLst>
          </p:cNvPr>
          <p:cNvSpPr/>
          <p:nvPr/>
        </p:nvSpPr>
        <p:spPr>
          <a:xfrm>
            <a:off x="1198943" y="6388033"/>
            <a:ext cx="9794114" cy="426851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anose="020B0604020202020204" pitchFamily="2" charset="-79"/>
              </a:rPr>
              <a:t>Part 3 (</a:t>
            </a:r>
            <a:r>
              <a:rPr lang="en-US" sz="3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anose="020B0604020202020204" pitchFamily="2" charset="-79"/>
              </a:rPr>
              <a:t>i</a:t>
            </a: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anose="020B0604020202020204" pitchFamily="2" charset="-79"/>
              </a:rPr>
              <a:t>) - Bioinspired Composite</a:t>
            </a:r>
            <a:endParaRPr lang="en-US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36" name="Picture 35" descr="Timeline&#10;&#10;Description automatically generated">
            <a:extLst>
              <a:ext uri="{FF2B5EF4-FFF2-40B4-BE49-F238E27FC236}">
                <a16:creationId xmlns:a16="http://schemas.microsoft.com/office/drawing/2014/main" id="{0FF9578C-694B-4A71-ADB3-66FB15669BF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7" r="65484"/>
          <a:stretch/>
        </p:blipFill>
        <p:spPr>
          <a:xfrm>
            <a:off x="10195509" y="824204"/>
            <a:ext cx="1989283" cy="309987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57008F77-E19A-43C9-866C-204427E330F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01558" y="2329030"/>
            <a:ext cx="3869996" cy="2637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3074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E59EFC6-6729-4527-A0B9-C745C9192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E1A3C-4256-449F-9808-753354E07901}" type="slidenum">
              <a:rPr lang="en-US" smtClean="0"/>
              <a:pPr/>
              <a:t>27</a:t>
            </a:fld>
            <a:r>
              <a:rPr lang="en-US"/>
              <a:t>| The University of Akron</a:t>
            </a:r>
            <a:endParaRPr lang="en-US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2391650-451D-45ED-9924-52BF023ED7FF}"/>
              </a:ext>
            </a:extLst>
          </p:cNvPr>
          <p:cNvCxnSpPr>
            <a:cxnSpLocks/>
          </p:cNvCxnSpPr>
          <p:nvPr/>
        </p:nvCxnSpPr>
        <p:spPr>
          <a:xfrm>
            <a:off x="0" y="777766"/>
            <a:ext cx="12192000" cy="0"/>
          </a:xfrm>
          <a:prstGeom prst="line">
            <a:avLst/>
          </a:prstGeom>
          <a:ln w="19050">
            <a:gradFill flip="none" rotWithShape="1">
              <a:gsLst>
                <a:gs pos="0">
                  <a:schemeClr val="accent1">
                    <a:lumMod val="0"/>
                    <a:lumOff val="100000"/>
                  </a:schemeClr>
                </a:gs>
                <a:gs pos="100000">
                  <a:schemeClr val="accent1">
                    <a:lumMod val="0"/>
                    <a:lumOff val="100000"/>
                  </a:schemeClr>
                </a:gs>
                <a:gs pos="31000">
                  <a:srgbClr val="8090B0"/>
                </a:gs>
                <a:gs pos="70000">
                  <a:srgbClr val="002060"/>
                </a:gs>
              </a:gsLst>
              <a:lin ang="11400000" scaled="0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E905DEC1-B4B6-4375-B4C5-A31A30DE0780}"/>
              </a:ext>
            </a:extLst>
          </p:cNvPr>
          <p:cNvSpPr txBox="1"/>
          <p:nvPr/>
        </p:nvSpPr>
        <p:spPr>
          <a:xfrm>
            <a:off x="72691" y="11182"/>
            <a:ext cx="114280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anose="020B0604020202020204" pitchFamily="2" charset="-79"/>
              </a:rPr>
              <a:t>Low Velocity Impact with Ice – Equal Energy Impact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25A471D-3011-4B68-8F67-13DEA034BBBE}"/>
              </a:ext>
            </a:extLst>
          </p:cNvPr>
          <p:cNvSpPr/>
          <p:nvPr/>
        </p:nvSpPr>
        <p:spPr>
          <a:xfrm>
            <a:off x="0" y="6388033"/>
            <a:ext cx="12192000" cy="469967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71A80C9-985D-40C4-ADD4-9AA85C7197B4}"/>
              </a:ext>
            </a:extLst>
          </p:cNvPr>
          <p:cNvSpPr txBox="1"/>
          <p:nvPr/>
        </p:nvSpPr>
        <p:spPr>
          <a:xfrm>
            <a:off x="292101" y="963180"/>
            <a:ext cx="11603810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i="1" dirty="0">
                <a:solidFill>
                  <a:srgbClr val="0070C0"/>
                </a:solidFill>
              </a:rPr>
              <a:t>Evaluated the impact response of </a:t>
            </a:r>
            <a:r>
              <a:rPr lang="en-US" sz="2000" i="1" u="sng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CFRP under equal energy </a:t>
            </a:r>
            <a:r>
              <a:rPr lang="en-US" sz="2000" i="1" dirty="0">
                <a:solidFill>
                  <a:srgbClr val="0070C0"/>
                </a:solidFill>
              </a:rPr>
              <a:t>but at </a:t>
            </a:r>
            <a:r>
              <a:rPr lang="en-US" sz="2000" i="1" u="sng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different mass and velocity combinations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i="1" dirty="0">
                <a:solidFill>
                  <a:srgbClr val="0070C0"/>
                </a:solidFill>
              </a:rPr>
              <a:t>Studied the </a:t>
            </a:r>
            <a:r>
              <a:rPr lang="en-US" sz="2000" i="1" u="sng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influence of temperature and ice</a:t>
            </a:r>
            <a:r>
              <a:rPr lang="en-US" sz="2000" i="1" u="sng" dirty="0">
                <a:solidFill>
                  <a:srgbClr val="0070C0"/>
                </a:solidFill>
              </a:rPr>
              <a:t> </a:t>
            </a:r>
            <a:r>
              <a:rPr lang="en-US" sz="2000" i="1" dirty="0">
                <a:solidFill>
                  <a:srgbClr val="0070C0"/>
                </a:solidFill>
              </a:rPr>
              <a:t>on the </a:t>
            </a:r>
            <a:r>
              <a:rPr lang="en-US" sz="2000" i="1" dirty="0" err="1">
                <a:solidFill>
                  <a:srgbClr val="0070C0"/>
                </a:solidFill>
              </a:rPr>
              <a:t>equienergetic</a:t>
            </a:r>
            <a:r>
              <a:rPr lang="en-US" sz="2000" i="1" dirty="0">
                <a:solidFill>
                  <a:srgbClr val="0070C0"/>
                </a:solidFill>
              </a:rPr>
              <a:t> impact behavior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5464742-3E95-4A30-BB02-1467A4F0E5CF}"/>
              </a:ext>
            </a:extLst>
          </p:cNvPr>
          <p:cNvSpPr txBox="1"/>
          <p:nvPr/>
        </p:nvSpPr>
        <p:spPr>
          <a:xfrm>
            <a:off x="3768600" y="5973952"/>
            <a:ext cx="544240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9388" indent="-179388">
              <a:buFont typeface="Wingdings" panose="05000000000000000000" pitchFamily="2" charset="2"/>
              <a:buChar char="§"/>
            </a:pPr>
            <a:r>
              <a:rPr lang="en-US" sz="2400" b="1" i="1" dirty="0"/>
              <a:t>Impact Testing, X-ray Micro CT scanning</a:t>
            </a:r>
          </a:p>
        </p:txBody>
      </p:sp>
      <p:pic>
        <p:nvPicPr>
          <p:cNvPr id="34" name="Picture 3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4AD0FC51-7F6C-470C-B5E5-067E940B901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73" y="1990322"/>
            <a:ext cx="5918304" cy="2658272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E778074A-258D-426E-8623-D533128C832E}"/>
              </a:ext>
            </a:extLst>
          </p:cNvPr>
          <p:cNvSpPr txBox="1"/>
          <p:nvPr/>
        </p:nvSpPr>
        <p:spPr>
          <a:xfrm>
            <a:off x="88673" y="4944339"/>
            <a:ext cx="694060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B0F0"/>
                </a:solidFill>
              </a:rPr>
              <a:t>Mold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3D printing- Carbon tango black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Ice on top – 3 mm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2 days ; -12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⁰</a:t>
            </a:r>
            <a:r>
              <a:rPr lang="en-US" sz="2000" dirty="0"/>
              <a:t>C</a:t>
            </a:r>
          </a:p>
        </p:txBody>
      </p:sp>
      <p:sp>
        <p:nvSpPr>
          <p:cNvPr id="12" name="Flowchart: Terminator 11">
            <a:extLst>
              <a:ext uri="{FF2B5EF4-FFF2-40B4-BE49-F238E27FC236}">
                <a16:creationId xmlns:a16="http://schemas.microsoft.com/office/drawing/2014/main" id="{7450FCC7-68F1-452B-8FA5-0CFE3484E057}"/>
              </a:ext>
            </a:extLst>
          </p:cNvPr>
          <p:cNvSpPr/>
          <p:nvPr/>
        </p:nvSpPr>
        <p:spPr>
          <a:xfrm>
            <a:off x="1198943" y="6388033"/>
            <a:ext cx="9794114" cy="426851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anose="020B0604020202020204" pitchFamily="2" charset="-79"/>
              </a:rPr>
              <a:t>Part 3 (ii) - Bioinspired Composite</a:t>
            </a:r>
            <a:endParaRPr lang="en-US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1F10417-85B0-4D27-AC11-A2836A4BBC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3065" y="1687146"/>
            <a:ext cx="4704191" cy="259792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BCBB82E-534E-43B9-817B-8B3B33D98CB4}"/>
              </a:ext>
            </a:extLst>
          </p:cNvPr>
          <p:cNvSpPr txBox="1"/>
          <p:nvPr/>
        </p:nvSpPr>
        <p:spPr>
          <a:xfrm>
            <a:off x="5458618" y="4377550"/>
            <a:ext cx="6236031" cy="163121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marL="269875" indent="-269875" algn="just">
              <a:buFont typeface="Arial" panose="020B0604020202020204" pitchFamily="34" charset="0"/>
              <a:buChar char="•"/>
            </a:pPr>
            <a:r>
              <a:rPr lang="en-US" sz="20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Impactors with low mass-higher velocity</a:t>
            </a:r>
            <a:r>
              <a:rPr lang="en-US" sz="2000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generates</a:t>
            </a:r>
            <a:r>
              <a:rPr lang="en-US" sz="2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greater damage.</a:t>
            </a:r>
            <a:endParaRPr lang="en-US" sz="2000" i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  <a:p>
            <a:pPr marL="269875" indent="-269875" algn="just">
              <a:buFont typeface="Arial" panose="020B0604020202020204" pitchFamily="34" charset="0"/>
              <a:buChar char="•"/>
            </a:pPr>
            <a:r>
              <a:rPr lang="en-US" sz="2000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Presence of surface ice layer </a:t>
            </a:r>
            <a:r>
              <a:rPr lang="en-US" sz="2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redistributes impact stress </a:t>
            </a:r>
            <a:r>
              <a:rPr lang="en-US" sz="2000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on the CFRP specimens and </a:t>
            </a:r>
            <a:r>
              <a:rPr lang="en-US" sz="2000" i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influences damage mechanism.</a:t>
            </a:r>
          </a:p>
        </p:txBody>
      </p:sp>
    </p:spTree>
    <p:extLst>
      <p:ext uri="{BB962C8B-B14F-4D97-AF65-F5344CB8AC3E}">
        <p14:creationId xmlns:p14="http://schemas.microsoft.com/office/powerpoint/2010/main" val="31341673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E59EFC6-6729-4527-A0B9-C745C9192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E1A3C-4256-449F-9808-753354E07901}" type="slidenum">
              <a:rPr lang="en-US" smtClean="0"/>
              <a:pPr/>
              <a:t>28</a:t>
            </a:fld>
            <a:r>
              <a:rPr lang="en-US"/>
              <a:t>| The University of Akron</a:t>
            </a:r>
            <a:endParaRPr lang="en-US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2391650-451D-45ED-9924-52BF023ED7FF}"/>
              </a:ext>
            </a:extLst>
          </p:cNvPr>
          <p:cNvCxnSpPr>
            <a:cxnSpLocks/>
          </p:cNvCxnSpPr>
          <p:nvPr/>
        </p:nvCxnSpPr>
        <p:spPr>
          <a:xfrm>
            <a:off x="0" y="777766"/>
            <a:ext cx="12192000" cy="0"/>
          </a:xfrm>
          <a:prstGeom prst="line">
            <a:avLst/>
          </a:prstGeom>
          <a:ln w="19050">
            <a:gradFill flip="none" rotWithShape="1">
              <a:gsLst>
                <a:gs pos="0">
                  <a:schemeClr val="accent1">
                    <a:lumMod val="0"/>
                    <a:lumOff val="100000"/>
                  </a:schemeClr>
                </a:gs>
                <a:gs pos="100000">
                  <a:schemeClr val="accent1">
                    <a:lumMod val="0"/>
                    <a:lumOff val="100000"/>
                  </a:schemeClr>
                </a:gs>
                <a:gs pos="31000">
                  <a:srgbClr val="8090B0"/>
                </a:gs>
                <a:gs pos="70000">
                  <a:srgbClr val="002060"/>
                </a:gs>
              </a:gsLst>
              <a:lin ang="11400000" scaled="0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E905DEC1-B4B6-4375-B4C5-A31A30DE0780}"/>
              </a:ext>
            </a:extLst>
          </p:cNvPr>
          <p:cNvSpPr txBox="1"/>
          <p:nvPr/>
        </p:nvSpPr>
        <p:spPr>
          <a:xfrm>
            <a:off x="72691" y="11182"/>
            <a:ext cx="104344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anose="020B0604020202020204" pitchFamily="2" charset="-79"/>
              </a:rPr>
              <a:t>Bioinspired Sandwich Composite </a:t>
            </a:r>
            <a:r>
              <a:rPr lang="en-US" sz="4000" dirty="0">
                <a:solidFill>
                  <a:srgbClr val="002060"/>
                </a:solidFill>
                <a:latin typeface="+mj-lt"/>
                <a:cs typeface="Aharoni" panose="020B0604020202020204" pitchFamily="2" charset="-79"/>
              </a:rPr>
              <a:t>(</a:t>
            </a:r>
            <a:r>
              <a:rPr lang="en-US" sz="4000" dirty="0">
                <a:solidFill>
                  <a:srgbClr val="C00000"/>
                </a:solidFill>
                <a:latin typeface="+mj-lt"/>
                <a:cs typeface="Aharoni" panose="020B0604020202020204" pitchFamily="2" charset="-79"/>
              </a:rPr>
              <a:t>Cont.</a:t>
            </a:r>
            <a:r>
              <a:rPr lang="en-US" sz="4000" dirty="0">
                <a:solidFill>
                  <a:srgbClr val="002060"/>
                </a:solidFill>
                <a:latin typeface="+mj-lt"/>
                <a:cs typeface="Aharoni" panose="020B0604020202020204" pitchFamily="2" charset="-79"/>
              </a:rPr>
              <a:t>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25A471D-3011-4B68-8F67-13DEA034BBBE}"/>
              </a:ext>
            </a:extLst>
          </p:cNvPr>
          <p:cNvSpPr/>
          <p:nvPr/>
        </p:nvSpPr>
        <p:spPr>
          <a:xfrm>
            <a:off x="0" y="6388033"/>
            <a:ext cx="12192000" cy="469967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71A80C9-985D-40C4-ADD4-9AA85C7197B4}"/>
              </a:ext>
            </a:extLst>
          </p:cNvPr>
          <p:cNvSpPr txBox="1"/>
          <p:nvPr/>
        </p:nvSpPr>
        <p:spPr>
          <a:xfrm>
            <a:off x="2492586" y="919069"/>
            <a:ext cx="7880233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i="1" dirty="0">
                <a:solidFill>
                  <a:srgbClr val="0070C0"/>
                </a:solidFill>
              </a:rPr>
              <a:t>Design a </a:t>
            </a:r>
            <a:r>
              <a:rPr lang="en-US" sz="2000" i="1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bioinspired sandwich composite </a:t>
            </a:r>
            <a:r>
              <a:rPr lang="en-US" sz="2000" i="1" dirty="0">
                <a:solidFill>
                  <a:srgbClr val="0070C0"/>
                </a:solidFill>
              </a:rPr>
              <a:t>using additive manufacturing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i="1" dirty="0">
                <a:solidFill>
                  <a:srgbClr val="0070C0"/>
                </a:solidFill>
              </a:rPr>
              <a:t>Evaluate the </a:t>
            </a:r>
            <a:r>
              <a:rPr lang="en-US" sz="2000" i="1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impact response </a:t>
            </a:r>
            <a:r>
              <a:rPr lang="en-US" sz="2000" i="1" dirty="0">
                <a:solidFill>
                  <a:srgbClr val="0070C0"/>
                </a:solidFill>
              </a:rPr>
              <a:t>at extremely low temperature condition</a:t>
            </a:r>
          </a:p>
        </p:txBody>
      </p:sp>
      <p:pic>
        <p:nvPicPr>
          <p:cNvPr id="13" name="Picture 1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6D0C2B24-B02E-45B9-B8C9-0E6A952D33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2880" y="1885655"/>
            <a:ext cx="5368755" cy="376845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03682BC-D822-4497-9FD8-0C3C277C44B2}"/>
              </a:ext>
            </a:extLst>
          </p:cNvPr>
          <p:cNvSpPr txBox="1"/>
          <p:nvPr/>
        </p:nvSpPr>
        <p:spPr>
          <a:xfrm>
            <a:off x="1829365" y="5557036"/>
            <a:ext cx="45650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Schematic of proposed bioinspired sandwich composite</a:t>
            </a:r>
          </a:p>
        </p:txBody>
      </p:sp>
      <p:pic>
        <p:nvPicPr>
          <p:cNvPr id="15" name="Picture 14" descr="Onyx Pro (Gen 2) | Markforged">
            <a:extLst>
              <a:ext uri="{FF2B5EF4-FFF2-40B4-BE49-F238E27FC236}">
                <a16:creationId xmlns:a16="http://schemas.microsoft.com/office/drawing/2014/main" id="{E0783B75-B8B8-4656-AB5B-3199EB229A1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2" t="7034" r="3882" b="6472"/>
          <a:stretch/>
        </p:blipFill>
        <p:spPr bwMode="auto">
          <a:xfrm>
            <a:off x="7155222" y="1939680"/>
            <a:ext cx="4841155" cy="308862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4692908-66D2-465A-8564-527E851B7314}"/>
              </a:ext>
            </a:extLst>
          </p:cNvPr>
          <p:cNvSpPr txBox="1"/>
          <p:nvPr/>
        </p:nvSpPr>
        <p:spPr>
          <a:xfrm>
            <a:off x="8041640" y="5137218"/>
            <a:ext cx="351536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 err="1"/>
              <a:t>Markforged</a:t>
            </a:r>
            <a:r>
              <a:rPr lang="en-US" sz="2400" dirty="0"/>
              <a:t> Mark Two </a:t>
            </a:r>
            <a:br>
              <a:rPr lang="en-US" sz="2400" dirty="0"/>
            </a:br>
            <a:r>
              <a:rPr lang="en-US" sz="2400" dirty="0"/>
              <a:t>Composite 3D Printer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B9E37E3-5E34-4AA9-9C31-F0A1AEC1E728}"/>
              </a:ext>
            </a:extLst>
          </p:cNvPr>
          <p:cNvSpPr txBox="1"/>
          <p:nvPr/>
        </p:nvSpPr>
        <p:spPr>
          <a:xfrm>
            <a:off x="43337" y="3615097"/>
            <a:ext cx="16289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Rubber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8D33EE0-237B-40C1-8EB2-74DB8C99D74A}"/>
              </a:ext>
            </a:extLst>
          </p:cNvPr>
          <p:cNvSpPr txBox="1"/>
          <p:nvPr/>
        </p:nvSpPr>
        <p:spPr>
          <a:xfrm>
            <a:off x="72691" y="4501531"/>
            <a:ext cx="21327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C00000"/>
                </a:solidFill>
              </a:rPr>
              <a:t>Carbon/glass fiber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1EEABFE-7888-48A4-AF44-6D2E7F69D569}"/>
              </a:ext>
            </a:extLst>
          </p:cNvPr>
          <p:cNvSpPr txBox="1"/>
          <p:nvPr/>
        </p:nvSpPr>
        <p:spPr>
          <a:xfrm>
            <a:off x="-105109" y="2753867"/>
            <a:ext cx="21327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C00000"/>
                </a:solidFill>
              </a:rPr>
              <a:t>Carbon/glass fiber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3FC7610A-AE22-463C-9422-D14F1AC1FA92}"/>
              </a:ext>
            </a:extLst>
          </p:cNvPr>
          <p:cNvCxnSpPr>
            <a:cxnSpLocks/>
          </p:cNvCxnSpPr>
          <p:nvPr/>
        </p:nvCxnSpPr>
        <p:spPr>
          <a:xfrm>
            <a:off x="1896533" y="3015139"/>
            <a:ext cx="897467" cy="8662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A7A59545-CF63-4897-851C-168DEEEAAA4A}"/>
              </a:ext>
            </a:extLst>
          </p:cNvPr>
          <p:cNvCxnSpPr>
            <a:cxnSpLocks/>
          </p:cNvCxnSpPr>
          <p:nvPr/>
        </p:nvCxnSpPr>
        <p:spPr>
          <a:xfrm flipV="1">
            <a:off x="1452880" y="3353978"/>
            <a:ext cx="1205653" cy="490610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541E1EA7-17D6-45D3-9780-8333DD566861}"/>
              </a:ext>
            </a:extLst>
          </p:cNvPr>
          <p:cNvCxnSpPr>
            <a:cxnSpLocks/>
          </p:cNvCxnSpPr>
          <p:nvPr/>
        </p:nvCxnSpPr>
        <p:spPr>
          <a:xfrm flipV="1">
            <a:off x="2191173" y="4449320"/>
            <a:ext cx="602827" cy="29319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1" name="Flowchart: Terminator 20">
            <a:extLst>
              <a:ext uri="{FF2B5EF4-FFF2-40B4-BE49-F238E27FC236}">
                <a16:creationId xmlns:a16="http://schemas.microsoft.com/office/drawing/2014/main" id="{78E5F1BE-A879-4B21-8C58-C5A1764780B1}"/>
              </a:ext>
            </a:extLst>
          </p:cNvPr>
          <p:cNvSpPr/>
          <p:nvPr/>
        </p:nvSpPr>
        <p:spPr>
          <a:xfrm>
            <a:off x="1198943" y="6388033"/>
            <a:ext cx="9794114" cy="426851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anose="020B0604020202020204" pitchFamily="2" charset="-79"/>
              </a:rPr>
              <a:t>Part 3 (iii) - Bioinspired Composite</a:t>
            </a:r>
            <a:endParaRPr lang="en-US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005379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7000"/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7EC1968-237D-416F-9942-B81A81CE2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E1A3C-4256-449F-9808-753354E07901}" type="slidenum">
              <a:rPr lang="en-US" smtClean="0"/>
              <a:pPr/>
              <a:t>29</a:t>
            </a:fld>
            <a:r>
              <a:rPr lang="en-US"/>
              <a:t>| The University of Akron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21F8578-EB88-4A00-A461-2357C18FD792}"/>
              </a:ext>
            </a:extLst>
          </p:cNvPr>
          <p:cNvSpPr txBox="1"/>
          <p:nvPr/>
        </p:nvSpPr>
        <p:spPr>
          <a:xfrm>
            <a:off x="2233740" y="1688370"/>
            <a:ext cx="8145517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 YOU</a:t>
            </a:r>
          </a:p>
        </p:txBody>
      </p:sp>
      <p:sp>
        <p:nvSpPr>
          <p:cNvPr id="4" name="object 9">
            <a:extLst>
              <a:ext uri="{FF2B5EF4-FFF2-40B4-BE49-F238E27FC236}">
                <a16:creationId xmlns:a16="http://schemas.microsoft.com/office/drawing/2014/main" id="{FC6ADB81-EB74-405E-BE95-0D0DA0EA9227}"/>
              </a:ext>
            </a:extLst>
          </p:cNvPr>
          <p:cNvSpPr txBox="1"/>
          <p:nvPr/>
        </p:nvSpPr>
        <p:spPr>
          <a:xfrm>
            <a:off x="4216400" y="5378108"/>
            <a:ext cx="4559300" cy="147989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-635" algn="ctr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0D0D0D"/>
                </a:solidFill>
                <a:latin typeface="Calibri"/>
                <a:cs typeface="Calibri"/>
              </a:rPr>
              <a:t>Contact </a:t>
            </a:r>
            <a:r>
              <a:rPr sz="1800" spc="-10" dirty="0">
                <a:solidFill>
                  <a:srgbClr val="0D0D0D"/>
                </a:solidFill>
                <a:latin typeface="Calibri"/>
                <a:cs typeface="Calibri"/>
              </a:rPr>
              <a:t>information: </a:t>
            </a:r>
            <a:r>
              <a:rPr sz="1800" spc="-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endParaRPr lang="en-US" sz="1800" spc="-5" dirty="0">
              <a:solidFill>
                <a:srgbClr val="0D0D0D"/>
              </a:solidFill>
              <a:latin typeface="Calibri"/>
              <a:cs typeface="Calibri"/>
            </a:endParaRPr>
          </a:p>
          <a:p>
            <a:pPr marL="12700" marR="5080" indent="-635" algn="ctr">
              <a:lnSpc>
                <a:spcPct val="100000"/>
              </a:lnSpc>
              <a:spcBef>
                <a:spcPts val="100"/>
              </a:spcBef>
            </a:pPr>
            <a:r>
              <a:rPr lang="en-US" sz="2000" b="1" spc="-5" dirty="0">
                <a:solidFill>
                  <a:srgbClr val="0D0D0D"/>
                </a:solidFill>
                <a:latin typeface="Calibri"/>
                <a:cs typeface="Calibri"/>
              </a:rPr>
              <a:t>Arnob Banik</a:t>
            </a:r>
          </a:p>
          <a:p>
            <a:pPr marL="12700" marR="5080" indent="-635" algn="ctr">
              <a:lnSpc>
                <a:spcPct val="100000"/>
              </a:lnSpc>
              <a:spcBef>
                <a:spcPts val="100"/>
              </a:spcBef>
            </a:pPr>
            <a:r>
              <a:rPr lang="en-US" spc="-5" dirty="0">
                <a:solidFill>
                  <a:srgbClr val="0D0D0D"/>
                </a:solidFill>
                <a:latin typeface="Calibri"/>
                <a:cs typeface="Calibri"/>
                <a:hlinkClick r:id="rId3"/>
              </a:rPr>
              <a:t>ab353@</a:t>
            </a:r>
            <a:r>
              <a:rPr sz="1800" dirty="0">
                <a:solidFill>
                  <a:srgbClr val="0D0D0D"/>
                </a:solidFill>
                <a:latin typeface="Calibri"/>
                <a:cs typeface="Calibri"/>
                <a:hlinkClick r:id="rId3"/>
              </a:rPr>
              <a:t>uak</a:t>
            </a:r>
            <a:r>
              <a:rPr sz="1800" spc="-10" dirty="0">
                <a:solidFill>
                  <a:srgbClr val="0D0D0D"/>
                </a:solidFill>
                <a:latin typeface="Calibri"/>
                <a:cs typeface="Calibri"/>
                <a:hlinkClick r:id="rId3"/>
              </a:rPr>
              <a:t>r</a:t>
            </a:r>
            <a:r>
              <a:rPr sz="1800" spc="-5" dirty="0">
                <a:solidFill>
                  <a:srgbClr val="0D0D0D"/>
                </a:solidFill>
                <a:latin typeface="Calibri"/>
                <a:cs typeface="Calibri"/>
                <a:hlinkClick r:id="rId3"/>
              </a:rPr>
              <a:t>on.</a:t>
            </a:r>
            <a:r>
              <a:rPr sz="1800" spc="5" dirty="0">
                <a:solidFill>
                  <a:srgbClr val="0D0D0D"/>
                </a:solidFill>
                <a:latin typeface="Calibri"/>
                <a:cs typeface="Calibri"/>
                <a:hlinkClick r:id="rId3"/>
              </a:rPr>
              <a:t>e</a:t>
            </a:r>
            <a:r>
              <a:rPr sz="1800" spc="-5" dirty="0">
                <a:solidFill>
                  <a:srgbClr val="0D0D0D"/>
                </a:solidFill>
                <a:latin typeface="Calibri"/>
                <a:cs typeface="Calibri"/>
                <a:hlinkClick r:id="rId3"/>
              </a:rPr>
              <a:t>du</a:t>
            </a:r>
            <a:endParaRPr lang="en-US" sz="1800" spc="-5" dirty="0">
              <a:solidFill>
                <a:srgbClr val="0D0D0D"/>
              </a:solidFill>
              <a:latin typeface="Calibri"/>
              <a:cs typeface="Calibri"/>
            </a:endParaRPr>
          </a:p>
          <a:p>
            <a:pPr marL="12700" marR="5080" indent="-635" algn="ctr">
              <a:lnSpc>
                <a:spcPct val="100000"/>
              </a:lnSpc>
              <a:spcBef>
                <a:spcPts val="100"/>
              </a:spcBef>
            </a:pPr>
            <a:r>
              <a:rPr lang="en-US" spc="-5" dirty="0">
                <a:solidFill>
                  <a:srgbClr val="0D0D0D"/>
                </a:solidFill>
                <a:latin typeface="Calibri"/>
                <a:cs typeface="Calibri"/>
                <a:hlinkClick r:id="rId4"/>
              </a:rPr>
              <a:t>https://www.arnobbanik.com/</a:t>
            </a:r>
            <a:endParaRPr lang="en-US" spc="-5" dirty="0">
              <a:solidFill>
                <a:srgbClr val="0D0D0D"/>
              </a:solidFill>
              <a:latin typeface="Calibri"/>
              <a:cs typeface="Calibri"/>
            </a:endParaRPr>
          </a:p>
          <a:p>
            <a:pPr marL="12700" marR="5080" indent="-635" algn="ctr">
              <a:lnSpc>
                <a:spcPct val="100000"/>
              </a:lnSpc>
              <a:spcBef>
                <a:spcPts val="100"/>
              </a:spcBef>
            </a:pPr>
            <a:r>
              <a:rPr lang="en-US" spc="-5" dirty="0">
                <a:solidFill>
                  <a:srgbClr val="0D0D0D"/>
                </a:solidFill>
                <a:latin typeface="Calibri"/>
                <a:cs typeface="Calibri"/>
                <a:hlinkClick r:id="rId5"/>
              </a:rPr>
              <a:t>https://www.linkedin.com/in/arnob-banik/</a:t>
            </a:r>
            <a:r>
              <a:rPr lang="en-US" spc="-5" dirty="0">
                <a:solidFill>
                  <a:srgbClr val="0D0D0D"/>
                </a:solidFill>
                <a:latin typeface="Calibri"/>
                <a:cs typeface="Calibri"/>
              </a:rPr>
              <a:t>  </a:t>
            </a:r>
            <a:endParaRPr sz="18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427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E59EFC6-6729-4527-A0B9-C745C9192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E1A3C-4256-449F-9808-753354E07901}" type="slidenum">
              <a:rPr lang="en-US" smtClean="0"/>
              <a:pPr/>
              <a:t>3</a:t>
            </a:fld>
            <a:r>
              <a:rPr lang="en-US"/>
              <a:t>| The University of Akron</a:t>
            </a:r>
            <a:endParaRPr lang="en-US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2391650-451D-45ED-9924-52BF023ED7FF}"/>
              </a:ext>
            </a:extLst>
          </p:cNvPr>
          <p:cNvCxnSpPr>
            <a:cxnSpLocks/>
          </p:cNvCxnSpPr>
          <p:nvPr/>
        </p:nvCxnSpPr>
        <p:spPr>
          <a:xfrm>
            <a:off x="0" y="777766"/>
            <a:ext cx="12192000" cy="0"/>
          </a:xfrm>
          <a:prstGeom prst="line">
            <a:avLst/>
          </a:prstGeom>
          <a:ln w="19050">
            <a:gradFill flip="none" rotWithShape="1">
              <a:gsLst>
                <a:gs pos="0">
                  <a:schemeClr val="accent1">
                    <a:lumMod val="0"/>
                    <a:lumOff val="100000"/>
                  </a:schemeClr>
                </a:gs>
                <a:gs pos="100000">
                  <a:schemeClr val="accent1">
                    <a:lumMod val="0"/>
                    <a:lumOff val="100000"/>
                  </a:schemeClr>
                </a:gs>
                <a:gs pos="31000">
                  <a:srgbClr val="8090B0"/>
                </a:gs>
                <a:gs pos="70000">
                  <a:srgbClr val="002060"/>
                </a:gs>
              </a:gsLst>
              <a:lin ang="11400000" scaled="0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C6B03D71-BA60-4925-8229-E60AE4B5639C}"/>
              </a:ext>
            </a:extLst>
          </p:cNvPr>
          <p:cNvSpPr txBox="1"/>
          <p:nvPr/>
        </p:nvSpPr>
        <p:spPr>
          <a:xfrm>
            <a:off x="147142" y="0"/>
            <a:ext cx="100487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anose="020B0604020202020204" pitchFamily="2" charset="-79"/>
              </a:rPr>
              <a:t>Part 1 – Bioinspired Surface Design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10142D2-A1DC-46C0-939B-CF38AE65E14A}"/>
              </a:ext>
            </a:extLst>
          </p:cNvPr>
          <p:cNvSpPr/>
          <p:nvPr/>
        </p:nvSpPr>
        <p:spPr>
          <a:xfrm>
            <a:off x="0" y="6388033"/>
            <a:ext cx="12192000" cy="469967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EE38C022-5069-4A6E-BC1B-7D9CDD328D3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77967354"/>
              </p:ext>
            </p:extLst>
          </p:nvPr>
        </p:nvGraphicFramePr>
        <p:xfrm>
          <a:off x="624840" y="1287292"/>
          <a:ext cx="10942320" cy="21945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2FC9D1F-FA9E-4947-BC76-D901C64CC6AD}"/>
              </a:ext>
            </a:extLst>
          </p:cNvPr>
          <p:cNvSpPr/>
          <p:nvPr/>
        </p:nvSpPr>
        <p:spPr>
          <a:xfrm>
            <a:off x="4566918" y="1224925"/>
            <a:ext cx="7320846" cy="2194542"/>
          </a:xfrm>
          <a:prstGeom prst="roundRect">
            <a:avLst/>
          </a:prstGeom>
          <a:solidFill>
            <a:schemeClr val="bg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240BE61-4D0A-4BC9-89BB-AE3B641C508C}"/>
              </a:ext>
            </a:extLst>
          </p:cNvPr>
          <p:cNvSpPr txBox="1"/>
          <p:nvPr/>
        </p:nvSpPr>
        <p:spPr>
          <a:xfrm>
            <a:off x="2118360" y="3746333"/>
            <a:ext cx="1003638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/>
              <a:t>Dynamic Friction Performance of Hierarchical Biomimetic Surface Pattern Inspired by Frog Toe-Pad</a:t>
            </a: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DF1611D3-B187-44E7-B1F0-989F103648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289" y="3887044"/>
            <a:ext cx="1599071" cy="2100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987B3F1-0367-49E5-8191-05C1B5D67562}"/>
              </a:ext>
            </a:extLst>
          </p:cNvPr>
          <p:cNvSpPr txBox="1"/>
          <p:nvPr/>
        </p:nvSpPr>
        <p:spPr>
          <a:xfrm>
            <a:off x="3098800" y="5211160"/>
            <a:ext cx="84683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Banik, A., and Tan, K.T. (2020). Dynamic Friction Performance of Hierarchical Biomimetic Surface Pattern Inspired by Frog Toe‐Pad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Advanced Materials Interfaces</a:t>
            </a:r>
            <a:r>
              <a:rPr lang="en-US" dirty="0"/>
              <a:t>, 7, 2000987</a:t>
            </a:r>
          </a:p>
        </p:txBody>
      </p:sp>
    </p:spTree>
    <p:extLst>
      <p:ext uri="{BB962C8B-B14F-4D97-AF65-F5344CB8AC3E}">
        <p14:creationId xmlns:p14="http://schemas.microsoft.com/office/powerpoint/2010/main" val="37437506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E59EFC6-6729-4527-A0B9-C745C9192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E1A3C-4256-449F-9808-753354E07901}" type="slidenum">
              <a:rPr lang="en-US" smtClean="0"/>
              <a:pPr/>
              <a:t>4</a:t>
            </a:fld>
            <a:r>
              <a:rPr lang="en-US"/>
              <a:t>| The University of Akron</a:t>
            </a:r>
            <a:endParaRPr lang="en-US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2391650-451D-45ED-9924-52BF023ED7FF}"/>
              </a:ext>
            </a:extLst>
          </p:cNvPr>
          <p:cNvCxnSpPr>
            <a:cxnSpLocks/>
          </p:cNvCxnSpPr>
          <p:nvPr/>
        </p:nvCxnSpPr>
        <p:spPr>
          <a:xfrm>
            <a:off x="0" y="777766"/>
            <a:ext cx="12192000" cy="0"/>
          </a:xfrm>
          <a:prstGeom prst="line">
            <a:avLst/>
          </a:prstGeom>
          <a:ln w="19050">
            <a:gradFill flip="none" rotWithShape="1">
              <a:gsLst>
                <a:gs pos="0">
                  <a:schemeClr val="accent1">
                    <a:lumMod val="0"/>
                    <a:lumOff val="100000"/>
                  </a:schemeClr>
                </a:gs>
                <a:gs pos="100000">
                  <a:schemeClr val="accent1">
                    <a:lumMod val="0"/>
                    <a:lumOff val="100000"/>
                  </a:schemeClr>
                </a:gs>
                <a:gs pos="31000">
                  <a:srgbClr val="8090B0"/>
                </a:gs>
                <a:gs pos="70000">
                  <a:srgbClr val="002060"/>
                </a:gs>
              </a:gsLst>
              <a:lin ang="11400000" scaled="0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C6B03D71-BA60-4925-8229-E60AE4B5639C}"/>
              </a:ext>
            </a:extLst>
          </p:cNvPr>
          <p:cNvSpPr txBox="1"/>
          <p:nvPr/>
        </p:nvSpPr>
        <p:spPr>
          <a:xfrm>
            <a:off x="135758" y="11182"/>
            <a:ext cx="100487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anose="020B0604020202020204" pitchFamily="2" charset="-79"/>
              </a:rPr>
              <a:t>Biomimicry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10142D2-A1DC-46C0-939B-CF38AE65E14A}"/>
              </a:ext>
            </a:extLst>
          </p:cNvPr>
          <p:cNvSpPr/>
          <p:nvPr/>
        </p:nvSpPr>
        <p:spPr>
          <a:xfrm>
            <a:off x="0" y="6388033"/>
            <a:ext cx="12192000" cy="469967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C073C83-18F8-4FA3-8980-AB8D90680A36}"/>
              </a:ext>
            </a:extLst>
          </p:cNvPr>
          <p:cNvSpPr txBox="1"/>
          <p:nvPr/>
        </p:nvSpPr>
        <p:spPr>
          <a:xfrm>
            <a:off x="842" y="1007584"/>
            <a:ext cx="1186197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4238" lvl="1" indent="0">
              <a:buNone/>
            </a:pP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Biomimicry</a:t>
            </a:r>
            <a:r>
              <a:rPr lang="en-US" sz="3200" dirty="0"/>
              <a:t> is a design technique that  </a:t>
            </a:r>
            <a:r>
              <a:rPr lang="en-US" sz="3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adapts nature’s solutions</a:t>
            </a:r>
            <a:r>
              <a:rPr lang="en-US" sz="3200" dirty="0"/>
              <a:t> to be used to </a:t>
            </a:r>
            <a:r>
              <a:rPr lang="en-US" sz="3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solve human problems in engineering</a:t>
            </a:r>
            <a:r>
              <a:rPr lang="en-US" sz="3200" dirty="0"/>
              <a:t>  through </a:t>
            </a:r>
            <a:r>
              <a:rPr lang="en-US" sz="3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mimicking biological models.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0F45E99-0832-4C16-8FEA-9A3DD5233246}"/>
              </a:ext>
            </a:extLst>
          </p:cNvPr>
          <p:cNvSpPr/>
          <p:nvPr/>
        </p:nvSpPr>
        <p:spPr>
          <a:xfrm>
            <a:off x="0" y="6388033"/>
            <a:ext cx="12192000" cy="469967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2" descr="biomimicry kingfisher bullet train">
            <a:extLst>
              <a:ext uri="{FF2B5EF4-FFF2-40B4-BE49-F238E27FC236}">
                <a16:creationId xmlns:a16="http://schemas.microsoft.com/office/drawing/2014/main" id="{15043523-9EDC-4F19-A454-2E26AF932A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853" y="3139257"/>
            <a:ext cx="6116760" cy="2789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4858EC74-10D2-4953-AEFA-1FD76FC090ED}"/>
              </a:ext>
            </a:extLst>
          </p:cNvPr>
          <p:cNvSpPr txBox="1"/>
          <p:nvPr/>
        </p:nvSpPr>
        <p:spPr>
          <a:xfrm>
            <a:off x="854507" y="5960002"/>
            <a:ext cx="101546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dirty="0"/>
              <a:t>Using shape to reduce noise level from Tunnel Boom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21587398-E063-44C6-9FB0-7F681B122F7C}"/>
              </a:ext>
            </a:extLst>
          </p:cNvPr>
          <p:cNvSpPr txBox="1">
            <a:spLocks/>
          </p:cNvSpPr>
          <p:nvPr/>
        </p:nvSpPr>
        <p:spPr>
          <a:xfrm>
            <a:off x="675399" y="2646968"/>
            <a:ext cx="10512862" cy="55516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>
                <a:solidFill>
                  <a:srgbClr val="C00000"/>
                </a:solidFill>
              </a:rPr>
              <a:t>Kingfisher inspired Bullet Train </a:t>
            </a:r>
          </a:p>
        </p:txBody>
      </p:sp>
      <p:sp>
        <p:nvSpPr>
          <p:cNvPr id="11" name="Flowchart: Terminator 10">
            <a:extLst>
              <a:ext uri="{FF2B5EF4-FFF2-40B4-BE49-F238E27FC236}">
                <a16:creationId xmlns:a16="http://schemas.microsoft.com/office/drawing/2014/main" id="{862CFA8F-3B58-4F05-B7F3-64D365924BC0}"/>
              </a:ext>
            </a:extLst>
          </p:cNvPr>
          <p:cNvSpPr/>
          <p:nvPr/>
        </p:nvSpPr>
        <p:spPr>
          <a:xfrm>
            <a:off x="1198943" y="6400800"/>
            <a:ext cx="9794114" cy="426851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anose="020B0604020202020204" pitchFamily="2" charset="-79"/>
              </a:rPr>
              <a:t>Part 1- Bioinspired Surface Design</a:t>
            </a:r>
            <a:endParaRPr lang="en-US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778916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E59EFC6-6729-4527-A0B9-C745C9192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E1A3C-4256-449F-9808-753354E07901}" type="slidenum">
              <a:rPr lang="en-US" smtClean="0"/>
              <a:pPr/>
              <a:t>5</a:t>
            </a:fld>
            <a:r>
              <a:rPr lang="en-US"/>
              <a:t>| The University of Akron</a:t>
            </a:r>
            <a:endParaRPr lang="en-US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2391650-451D-45ED-9924-52BF023ED7FF}"/>
              </a:ext>
            </a:extLst>
          </p:cNvPr>
          <p:cNvCxnSpPr>
            <a:cxnSpLocks/>
          </p:cNvCxnSpPr>
          <p:nvPr/>
        </p:nvCxnSpPr>
        <p:spPr>
          <a:xfrm>
            <a:off x="0" y="777766"/>
            <a:ext cx="12192000" cy="0"/>
          </a:xfrm>
          <a:prstGeom prst="line">
            <a:avLst/>
          </a:prstGeom>
          <a:ln w="19050">
            <a:gradFill flip="none" rotWithShape="1">
              <a:gsLst>
                <a:gs pos="0">
                  <a:schemeClr val="accent1">
                    <a:lumMod val="0"/>
                    <a:lumOff val="100000"/>
                  </a:schemeClr>
                </a:gs>
                <a:gs pos="100000">
                  <a:schemeClr val="accent1">
                    <a:lumMod val="0"/>
                    <a:lumOff val="100000"/>
                  </a:schemeClr>
                </a:gs>
                <a:gs pos="31000">
                  <a:srgbClr val="8090B0"/>
                </a:gs>
                <a:gs pos="70000">
                  <a:srgbClr val="002060"/>
                </a:gs>
              </a:gsLst>
              <a:lin ang="11400000" scaled="0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210142D2-A1DC-46C0-939B-CF38AE65E14A}"/>
              </a:ext>
            </a:extLst>
          </p:cNvPr>
          <p:cNvSpPr/>
          <p:nvPr/>
        </p:nvSpPr>
        <p:spPr>
          <a:xfrm>
            <a:off x="0" y="6388033"/>
            <a:ext cx="12192000" cy="469967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06E206C-2FDE-4465-8DE5-D536E15E962A}"/>
              </a:ext>
            </a:extLst>
          </p:cNvPr>
          <p:cNvSpPr txBox="1">
            <a:spLocks/>
          </p:cNvSpPr>
          <p:nvPr/>
        </p:nvSpPr>
        <p:spPr>
          <a:xfrm>
            <a:off x="736382" y="964905"/>
            <a:ext cx="10512862" cy="7946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latin typeface="Goudy Stout" panose="0202090407030B020401" pitchFamily="18" charset="0"/>
              </a:rPr>
              <a:t>THINKING !!!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3DED550-2FE5-471D-8D7A-A76BD40811CA}"/>
              </a:ext>
            </a:extLst>
          </p:cNvPr>
          <p:cNvSpPr txBox="1">
            <a:spLocks/>
          </p:cNvSpPr>
          <p:nvPr/>
        </p:nvSpPr>
        <p:spPr>
          <a:xfrm>
            <a:off x="499533" y="1763960"/>
            <a:ext cx="11540067" cy="93755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How can we use any microstructure or shape from the biomimetic field to improve tire’s wet friction performance?</a:t>
            </a:r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2FBB304-BF87-416D-81DB-E41F3220B799}"/>
              </a:ext>
            </a:extLst>
          </p:cNvPr>
          <p:cNvSpPr txBox="1"/>
          <p:nvPr/>
        </p:nvSpPr>
        <p:spPr>
          <a:xfrm>
            <a:off x="837982" y="3429000"/>
            <a:ext cx="297043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Why?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Toe pad shape</a:t>
            </a:r>
          </a:p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80A2C2C-0BC0-4861-AFF7-36ACC5BF99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7152" y="2914409"/>
            <a:ext cx="5974094" cy="339962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27A7385-F98D-4879-B24B-1FDF03EDEE69}"/>
              </a:ext>
            </a:extLst>
          </p:cNvPr>
          <p:cNvSpPr/>
          <p:nvPr/>
        </p:nvSpPr>
        <p:spPr>
          <a:xfrm>
            <a:off x="0" y="6388033"/>
            <a:ext cx="12192000" cy="469967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EE258EB-44FD-4386-88FA-3BB0A0D4A912}"/>
              </a:ext>
            </a:extLst>
          </p:cNvPr>
          <p:cNvSpPr txBox="1"/>
          <p:nvPr/>
        </p:nvSpPr>
        <p:spPr>
          <a:xfrm>
            <a:off x="147142" y="0"/>
            <a:ext cx="100487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anose="020B0604020202020204" pitchFamily="2" charset="-79"/>
              </a:rPr>
              <a:t>Motivation</a:t>
            </a:r>
          </a:p>
        </p:txBody>
      </p:sp>
      <p:sp>
        <p:nvSpPr>
          <p:cNvPr id="25" name="Flowchart: Terminator 24">
            <a:extLst>
              <a:ext uri="{FF2B5EF4-FFF2-40B4-BE49-F238E27FC236}">
                <a16:creationId xmlns:a16="http://schemas.microsoft.com/office/drawing/2014/main" id="{4A559B3D-8426-416D-93AD-3D4E51DB4822}"/>
              </a:ext>
            </a:extLst>
          </p:cNvPr>
          <p:cNvSpPr/>
          <p:nvPr/>
        </p:nvSpPr>
        <p:spPr>
          <a:xfrm>
            <a:off x="1198943" y="6400800"/>
            <a:ext cx="9794114" cy="426851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anose="020B0604020202020204" pitchFamily="2" charset="-79"/>
              </a:rPr>
              <a:t>Part 1- Bioinspired Surface Design</a:t>
            </a:r>
            <a:endParaRPr lang="en-US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337630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E59EFC6-6729-4527-A0B9-C745C9192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E1A3C-4256-449F-9808-753354E07901}" type="slidenum">
              <a:rPr lang="en-US" smtClean="0"/>
              <a:pPr/>
              <a:t>6</a:t>
            </a:fld>
            <a:r>
              <a:rPr lang="en-US"/>
              <a:t>| The University of Akron</a:t>
            </a:r>
            <a:endParaRPr lang="en-US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2391650-451D-45ED-9924-52BF023ED7FF}"/>
              </a:ext>
            </a:extLst>
          </p:cNvPr>
          <p:cNvCxnSpPr>
            <a:cxnSpLocks/>
          </p:cNvCxnSpPr>
          <p:nvPr/>
        </p:nvCxnSpPr>
        <p:spPr>
          <a:xfrm>
            <a:off x="0" y="777766"/>
            <a:ext cx="12192000" cy="0"/>
          </a:xfrm>
          <a:prstGeom prst="line">
            <a:avLst/>
          </a:prstGeom>
          <a:ln w="19050">
            <a:gradFill flip="none" rotWithShape="1">
              <a:gsLst>
                <a:gs pos="0">
                  <a:schemeClr val="accent1">
                    <a:lumMod val="0"/>
                    <a:lumOff val="100000"/>
                  </a:schemeClr>
                </a:gs>
                <a:gs pos="100000">
                  <a:schemeClr val="accent1">
                    <a:lumMod val="0"/>
                    <a:lumOff val="100000"/>
                  </a:schemeClr>
                </a:gs>
                <a:gs pos="31000">
                  <a:srgbClr val="8090B0"/>
                </a:gs>
                <a:gs pos="70000">
                  <a:srgbClr val="002060"/>
                </a:gs>
              </a:gsLst>
              <a:lin ang="11400000" scaled="0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210142D2-A1DC-46C0-939B-CF38AE65E14A}"/>
              </a:ext>
            </a:extLst>
          </p:cNvPr>
          <p:cNvSpPr/>
          <p:nvPr/>
        </p:nvSpPr>
        <p:spPr>
          <a:xfrm>
            <a:off x="0" y="6388033"/>
            <a:ext cx="12192000" cy="469967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D37E954-F1B4-4C04-991F-2DA625FDE950}"/>
              </a:ext>
            </a:extLst>
          </p:cNvPr>
          <p:cNvSpPr txBox="1">
            <a:spLocks/>
          </p:cNvSpPr>
          <p:nvPr/>
        </p:nvSpPr>
        <p:spPr>
          <a:xfrm>
            <a:off x="365659" y="753579"/>
            <a:ext cx="3987331" cy="1325218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Frog Toe Pad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F5AABCB-043E-451E-8B8D-FE8298B958D3}"/>
              </a:ext>
            </a:extLst>
          </p:cNvPr>
          <p:cNvSpPr txBox="1">
            <a:spLocks/>
          </p:cNvSpPr>
          <p:nvPr/>
        </p:nvSpPr>
        <p:spPr>
          <a:xfrm>
            <a:off x="147143" y="1888069"/>
            <a:ext cx="6132786" cy="3394771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399" dirty="0"/>
              <a:t>Tree frog toe pad </a:t>
            </a:r>
            <a:r>
              <a:rPr lang="en-US" sz="2000" dirty="0"/>
              <a:t>(</a:t>
            </a:r>
            <a:r>
              <a:rPr lang="en-US" sz="2400" i="1" dirty="0" err="1"/>
              <a:t>Litoria</a:t>
            </a:r>
            <a:r>
              <a:rPr lang="en-US" sz="2400" i="1" dirty="0"/>
              <a:t> </a:t>
            </a:r>
            <a:r>
              <a:rPr lang="en-US" sz="2400" i="1" dirty="0" err="1"/>
              <a:t>caerulea</a:t>
            </a:r>
            <a:r>
              <a:rPr lang="en-US" sz="2400" i="1" dirty="0"/>
              <a:t>)</a:t>
            </a:r>
            <a:r>
              <a:rPr lang="en-US" sz="2399" dirty="0"/>
              <a:t>. </a:t>
            </a:r>
          </a:p>
          <a:p>
            <a:r>
              <a:rPr lang="en-US" sz="2399" dirty="0"/>
              <a:t>The diameter of the toe pad is of order </a:t>
            </a:r>
            <a:r>
              <a:rPr lang="en-US" sz="2399" b="1" dirty="0">
                <a:solidFill>
                  <a:srgbClr val="0070C0"/>
                </a:solidFill>
              </a:rPr>
              <a:t>∼1 mm</a:t>
            </a:r>
            <a:r>
              <a:rPr lang="en-US" sz="2399" dirty="0">
                <a:solidFill>
                  <a:srgbClr val="0070C0"/>
                </a:solidFill>
              </a:rPr>
              <a:t>.</a:t>
            </a:r>
            <a:endParaRPr lang="en-US" sz="2399" dirty="0"/>
          </a:p>
          <a:p>
            <a:r>
              <a:rPr lang="en-US" sz="2399" b="1" dirty="0">
                <a:solidFill>
                  <a:srgbClr val="FF0000"/>
                </a:solidFill>
              </a:rPr>
              <a:t>The hexagonal array of cells or blocks, separated by grooves or channels. </a:t>
            </a:r>
            <a:endParaRPr lang="en-US" sz="2399" dirty="0"/>
          </a:p>
          <a:p>
            <a:r>
              <a:rPr lang="en-US" sz="2399" dirty="0"/>
              <a:t>The diameter of one hexagonal block is of order </a:t>
            </a:r>
            <a:r>
              <a:rPr lang="en-US" sz="2399" b="1" dirty="0">
                <a:solidFill>
                  <a:srgbClr val="0070C0"/>
                </a:solidFill>
              </a:rPr>
              <a:t>∼10 µm</a:t>
            </a:r>
          </a:p>
          <a:p>
            <a:r>
              <a:rPr lang="en-US" sz="2399" dirty="0"/>
              <a:t>High magnification view of the surface of a single hexagonal cell showing </a:t>
            </a:r>
            <a:r>
              <a:rPr lang="en-US" sz="2399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peg-like projections </a:t>
            </a:r>
          </a:p>
          <a:p>
            <a:endParaRPr lang="en-US" sz="2399" b="1" dirty="0">
              <a:solidFill>
                <a:srgbClr val="0070C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27A67FA-7A72-4529-92C8-95AF31F9E1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6521" y="999631"/>
            <a:ext cx="2844203" cy="258326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518643F-1F89-4CC8-AB4E-AAFF6182AE5B}"/>
              </a:ext>
            </a:extLst>
          </p:cNvPr>
          <p:cNvSpPr/>
          <p:nvPr/>
        </p:nvSpPr>
        <p:spPr>
          <a:xfrm>
            <a:off x="0" y="6388033"/>
            <a:ext cx="12192000" cy="469967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DFD3D73-7D92-46AC-A01D-8BE67654D152}"/>
              </a:ext>
            </a:extLst>
          </p:cNvPr>
          <p:cNvSpPr txBox="1"/>
          <p:nvPr/>
        </p:nvSpPr>
        <p:spPr>
          <a:xfrm>
            <a:off x="416761" y="5750908"/>
            <a:ext cx="4106618" cy="397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100" dirty="0"/>
              <a:t>Persson, B. N. J. Wet adhesion with application to tree frog adhesive toe pads and tires. </a:t>
            </a:r>
            <a:r>
              <a:rPr lang="en-US" sz="1100" i="1" dirty="0"/>
              <a:t>J. Phys. </a:t>
            </a:r>
            <a:r>
              <a:rPr lang="en-US" sz="1100" i="1" dirty="0" err="1"/>
              <a:t>Condens</a:t>
            </a:r>
            <a:r>
              <a:rPr lang="en-US" sz="1100" i="1" dirty="0"/>
              <a:t>. Matter</a:t>
            </a:r>
            <a:r>
              <a:rPr lang="en-US" sz="1100" dirty="0"/>
              <a:t> </a:t>
            </a:r>
            <a:r>
              <a:rPr lang="en-US" sz="1100" b="1" dirty="0"/>
              <a:t>19,</a:t>
            </a:r>
            <a:r>
              <a:rPr lang="en-US" sz="1100" dirty="0"/>
              <a:t> 376110 (2007).</a:t>
            </a:r>
            <a:endParaRPr lang="en-US" sz="1400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42D056CE-3410-4D91-BA1D-A6332F1535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66678" y="994281"/>
            <a:ext cx="2862012" cy="260405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02327E7-9AE0-4E25-99AD-2A22897FE2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68623" y="3712159"/>
            <a:ext cx="2862012" cy="2592173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D47202E6-9EBE-4653-8BE5-82840D953D2A}"/>
              </a:ext>
            </a:extLst>
          </p:cNvPr>
          <p:cNvSpPr txBox="1"/>
          <p:nvPr/>
        </p:nvSpPr>
        <p:spPr>
          <a:xfrm>
            <a:off x="5535082" y="5414337"/>
            <a:ext cx="213354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Peg-like projections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7A28A17-C128-4F79-8816-D3E7D808E110}"/>
              </a:ext>
            </a:extLst>
          </p:cNvPr>
          <p:cNvSpPr txBox="1"/>
          <p:nvPr/>
        </p:nvSpPr>
        <p:spPr>
          <a:xfrm>
            <a:off x="10675590" y="3682034"/>
            <a:ext cx="151640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Grooves or channels</a:t>
            </a:r>
            <a:endParaRPr lang="en-US" sz="2000" dirty="0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096B503-5EAC-49B0-9ECF-32F6B5B640E1}"/>
              </a:ext>
            </a:extLst>
          </p:cNvPr>
          <p:cNvCxnSpPr>
            <a:cxnSpLocks/>
          </p:cNvCxnSpPr>
          <p:nvPr/>
        </p:nvCxnSpPr>
        <p:spPr>
          <a:xfrm flipH="1" flipV="1">
            <a:off x="10955867" y="3429000"/>
            <a:ext cx="137750" cy="28315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6BD43F69-1E7E-4973-BDF4-6F0DD58D59A8}"/>
              </a:ext>
            </a:extLst>
          </p:cNvPr>
          <p:cNvSpPr txBox="1"/>
          <p:nvPr/>
        </p:nvSpPr>
        <p:spPr>
          <a:xfrm>
            <a:off x="147142" y="0"/>
            <a:ext cx="100487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anose="020B0604020202020204" pitchFamily="2" charset="-79"/>
              </a:rPr>
              <a:t>Motivation</a:t>
            </a:r>
          </a:p>
        </p:txBody>
      </p:sp>
      <p:sp>
        <p:nvSpPr>
          <p:cNvPr id="27" name="Flowchart: Terminator 26">
            <a:extLst>
              <a:ext uri="{FF2B5EF4-FFF2-40B4-BE49-F238E27FC236}">
                <a16:creationId xmlns:a16="http://schemas.microsoft.com/office/drawing/2014/main" id="{F7E05B48-579D-4E58-95C7-6AAA59D41381}"/>
              </a:ext>
            </a:extLst>
          </p:cNvPr>
          <p:cNvSpPr/>
          <p:nvPr/>
        </p:nvSpPr>
        <p:spPr>
          <a:xfrm>
            <a:off x="1198943" y="6400800"/>
            <a:ext cx="9794114" cy="426851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anose="020B0604020202020204" pitchFamily="2" charset="-79"/>
              </a:rPr>
              <a:t>Part 1- Bioinspired Surface Design</a:t>
            </a:r>
            <a:endParaRPr lang="en-US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292292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E59EFC6-6729-4527-A0B9-C745C9192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E1A3C-4256-449F-9808-753354E07901}" type="slidenum">
              <a:rPr lang="en-US" smtClean="0"/>
              <a:pPr/>
              <a:t>7</a:t>
            </a:fld>
            <a:r>
              <a:rPr lang="en-US"/>
              <a:t>| The University of Akron</a:t>
            </a:r>
            <a:endParaRPr lang="en-US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2391650-451D-45ED-9924-52BF023ED7FF}"/>
              </a:ext>
            </a:extLst>
          </p:cNvPr>
          <p:cNvCxnSpPr>
            <a:cxnSpLocks/>
          </p:cNvCxnSpPr>
          <p:nvPr/>
        </p:nvCxnSpPr>
        <p:spPr>
          <a:xfrm>
            <a:off x="0" y="777766"/>
            <a:ext cx="12192000" cy="0"/>
          </a:xfrm>
          <a:prstGeom prst="line">
            <a:avLst/>
          </a:prstGeom>
          <a:ln w="19050">
            <a:gradFill flip="none" rotWithShape="1">
              <a:gsLst>
                <a:gs pos="0">
                  <a:schemeClr val="accent1">
                    <a:lumMod val="0"/>
                    <a:lumOff val="100000"/>
                  </a:schemeClr>
                </a:gs>
                <a:gs pos="100000">
                  <a:schemeClr val="accent1">
                    <a:lumMod val="0"/>
                    <a:lumOff val="100000"/>
                  </a:schemeClr>
                </a:gs>
                <a:gs pos="31000">
                  <a:srgbClr val="8090B0"/>
                </a:gs>
                <a:gs pos="70000">
                  <a:srgbClr val="002060"/>
                </a:gs>
              </a:gsLst>
              <a:lin ang="11400000" scaled="0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210142D2-A1DC-46C0-939B-CF38AE65E14A}"/>
              </a:ext>
            </a:extLst>
          </p:cNvPr>
          <p:cNvSpPr/>
          <p:nvPr/>
        </p:nvSpPr>
        <p:spPr>
          <a:xfrm>
            <a:off x="0" y="6388033"/>
            <a:ext cx="12192000" cy="469967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0C6070D-D0C3-45F8-A506-5B8DC2634AC4}"/>
              </a:ext>
            </a:extLst>
          </p:cNvPr>
          <p:cNvSpPr txBox="1">
            <a:spLocks/>
          </p:cNvSpPr>
          <p:nvPr/>
        </p:nvSpPr>
        <p:spPr>
          <a:xfrm>
            <a:off x="864968" y="1028798"/>
            <a:ext cx="10512862" cy="68278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solidFill>
                  <a:srgbClr val="00B050"/>
                </a:solidFill>
              </a:rPr>
              <a:t>Analogy Between Toe Pad and Tire Tread Block</a:t>
            </a: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E89C1600-B6CC-4280-BFA4-CA5A27BD1E25}"/>
              </a:ext>
            </a:extLst>
          </p:cNvPr>
          <p:cNvSpPr txBox="1">
            <a:spLocks/>
          </p:cNvSpPr>
          <p:nvPr/>
        </p:nvSpPr>
        <p:spPr>
          <a:xfrm>
            <a:off x="8608357" y="6356351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5BA54BD-C84D-46CE-8B72-31BFB26ABA43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D691122-3A28-43C7-BAAB-538573C557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968" y="1942056"/>
            <a:ext cx="5534244" cy="2842921"/>
          </a:xfrm>
          <a:prstGeom prst="rect">
            <a:avLst/>
          </a:prstGeom>
        </p:spPr>
      </p:pic>
      <p:pic>
        <p:nvPicPr>
          <p:cNvPr id="9" name="Picture 2" descr="Image result for flow through tire tread">
            <a:extLst>
              <a:ext uri="{FF2B5EF4-FFF2-40B4-BE49-F238E27FC236}">
                <a16:creationId xmlns:a16="http://schemas.microsoft.com/office/drawing/2014/main" id="{BAF9C18E-D154-46C2-88FA-0D1038BDE0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5012" y="1879602"/>
            <a:ext cx="4344487" cy="2905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C3C0875-96EC-4800-BD69-FE07F935BF30}"/>
              </a:ext>
            </a:extLst>
          </p:cNvPr>
          <p:cNvSpPr txBox="1"/>
          <p:nvPr/>
        </p:nvSpPr>
        <p:spPr>
          <a:xfrm>
            <a:off x="891955" y="4969253"/>
            <a:ext cx="5638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Scheme of liquid fluid of a digital pad with regular out shaped cells (left) and with elongate cells (right)</a:t>
            </a:r>
          </a:p>
          <a:p>
            <a:pPr algn="ctr"/>
            <a:endParaRPr lang="en-US" dirty="0"/>
          </a:p>
          <a:p>
            <a:pPr algn="ctr"/>
            <a:r>
              <a:rPr lang="en-US" sz="1200" dirty="0"/>
              <a:t>Annemarie </a:t>
            </a:r>
            <a:r>
              <a:rPr lang="en-US" sz="1200" dirty="0" err="1"/>
              <a:t>Ohler</a:t>
            </a:r>
            <a:r>
              <a:rPr lang="en-US" sz="1200" dirty="0"/>
              <a:t>. Digital Pad Morphology in Torrent-Living </a:t>
            </a:r>
            <a:r>
              <a:rPr lang="en-US" sz="1200" dirty="0" err="1"/>
              <a:t>Ranid</a:t>
            </a:r>
            <a:r>
              <a:rPr lang="en-US" sz="1200" dirty="0"/>
              <a:t> Frogs.  Asiatic Herpetological Research 1995; 6: 85-96</a:t>
            </a:r>
          </a:p>
          <a:p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B803D08-E31C-497F-A8FE-DA00E7D22E66}"/>
              </a:ext>
            </a:extLst>
          </p:cNvPr>
          <p:cNvSpPr txBox="1"/>
          <p:nvPr/>
        </p:nvSpPr>
        <p:spPr>
          <a:xfrm>
            <a:off x="7999412" y="4953000"/>
            <a:ext cx="29718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Tire Tread Block</a:t>
            </a:r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r>
              <a:rPr lang="en-US" sz="1200" dirty="0"/>
              <a:t>https://www.discounttire.com/learn/tire-construction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47319BD-6185-4857-8C56-02FDFF923068}"/>
              </a:ext>
            </a:extLst>
          </p:cNvPr>
          <p:cNvSpPr/>
          <p:nvPr/>
        </p:nvSpPr>
        <p:spPr>
          <a:xfrm>
            <a:off x="0" y="6388033"/>
            <a:ext cx="12192000" cy="469967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D9D6DB1-C7B8-421F-92B7-029447F7A740}"/>
              </a:ext>
            </a:extLst>
          </p:cNvPr>
          <p:cNvSpPr txBox="1"/>
          <p:nvPr/>
        </p:nvSpPr>
        <p:spPr>
          <a:xfrm>
            <a:off x="147142" y="0"/>
            <a:ext cx="100487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anose="020B0604020202020204" pitchFamily="2" charset="-79"/>
              </a:rPr>
              <a:t>Motivation</a:t>
            </a:r>
          </a:p>
        </p:txBody>
      </p:sp>
      <p:sp>
        <p:nvSpPr>
          <p:cNvPr id="24" name="Flowchart: Terminator 23">
            <a:extLst>
              <a:ext uri="{FF2B5EF4-FFF2-40B4-BE49-F238E27FC236}">
                <a16:creationId xmlns:a16="http://schemas.microsoft.com/office/drawing/2014/main" id="{D0B09F42-5B13-4875-AF5E-65A245417E25}"/>
              </a:ext>
            </a:extLst>
          </p:cNvPr>
          <p:cNvSpPr/>
          <p:nvPr/>
        </p:nvSpPr>
        <p:spPr>
          <a:xfrm>
            <a:off x="1198943" y="6400800"/>
            <a:ext cx="9794114" cy="426851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anose="020B0604020202020204" pitchFamily="2" charset="-79"/>
              </a:rPr>
              <a:t>Part 1- Bioinspired Surface Design</a:t>
            </a:r>
            <a:endParaRPr lang="en-US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110852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E59EFC6-6729-4527-A0B9-C745C9192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E1A3C-4256-449F-9808-753354E07901}" type="slidenum">
              <a:rPr lang="en-US" smtClean="0"/>
              <a:pPr/>
              <a:t>8</a:t>
            </a:fld>
            <a:r>
              <a:rPr lang="en-US"/>
              <a:t>| The University of Akron</a:t>
            </a:r>
            <a:endParaRPr lang="en-US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2391650-451D-45ED-9924-52BF023ED7FF}"/>
              </a:ext>
            </a:extLst>
          </p:cNvPr>
          <p:cNvCxnSpPr>
            <a:cxnSpLocks/>
          </p:cNvCxnSpPr>
          <p:nvPr/>
        </p:nvCxnSpPr>
        <p:spPr>
          <a:xfrm>
            <a:off x="0" y="777766"/>
            <a:ext cx="12192000" cy="0"/>
          </a:xfrm>
          <a:prstGeom prst="line">
            <a:avLst/>
          </a:prstGeom>
          <a:ln w="19050">
            <a:gradFill flip="none" rotWithShape="1">
              <a:gsLst>
                <a:gs pos="0">
                  <a:schemeClr val="accent1">
                    <a:lumMod val="0"/>
                    <a:lumOff val="100000"/>
                  </a:schemeClr>
                </a:gs>
                <a:gs pos="100000">
                  <a:schemeClr val="accent1">
                    <a:lumMod val="0"/>
                    <a:lumOff val="100000"/>
                  </a:schemeClr>
                </a:gs>
                <a:gs pos="31000">
                  <a:srgbClr val="8090B0"/>
                </a:gs>
                <a:gs pos="70000">
                  <a:srgbClr val="002060"/>
                </a:gs>
              </a:gsLst>
              <a:lin ang="11400000" scaled="0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210142D2-A1DC-46C0-939B-CF38AE65E14A}"/>
              </a:ext>
            </a:extLst>
          </p:cNvPr>
          <p:cNvSpPr/>
          <p:nvPr/>
        </p:nvSpPr>
        <p:spPr>
          <a:xfrm>
            <a:off x="0" y="6388033"/>
            <a:ext cx="12192000" cy="469967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6200E90-81D9-4088-A650-70682B2648B5}"/>
              </a:ext>
            </a:extLst>
          </p:cNvPr>
          <p:cNvSpPr txBox="1">
            <a:spLocks/>
          </p:cNvSpPr>
          <p:nvPr/>
        </p:nvSpPr>
        <p:spPr>
          <a:xfrm>
            <a:off x="147142" y="847649"/>
            <a:ext cx="12044857" cy="161333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sz="3200" b="1" dirty="0">
                <a:solidFill>
                  <a:srgbClr val="FF0000"/>
                </a:solidFill>
              </a:rPr>
              <a:t>AIM</a:t>
            </a:r>
            <a:r>
              <a:rPr lang="en-US" sz="3200" dirty="0"/>
              <a:t> - Develop a </a:t>
            </a:r>
            <a:r>
              <a:rPr lang="en-US" sz="3200" b="1" i="1" dirty="0"/>
              <a:t>unique, creative and feasible design</a:t>
            </a:r>
            <a:r>
              <a:rPr lang="en-US" sz="3200" b="1" dirty="0"/>
              <a:t> </a:t>
            </a:r>
            <a:r>
              <a:rPr lang="en-US" sz="3200" dirty="0"/>
              <a:t>in rubber surface mimicking frog toe pad to have better wet friction characteristics</a:t>
            </a:r>
          </a:p>
          <a:p>
            <a:pPr algn="just"/>
            <a:endParaRPr lang="en-US" sz="32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1C4D03B-0EEC-45EE-87D3-A91E1E19C0AE}"/>
              </a:ext>
            </a:extLst>
          </p:cNvPr>
          <p:cNvSpPr/>
          <p:nvPr/>
        </p:nvSpPr>
        <p:spPr>
          <a:xfrm>
            <a:off x="0" y="6388033"/>
            <a:ext cx="12192000" cy="469967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4DBA8C4-FC6A-4927-931F-509CBF3A5E6A}"/>
              </a:ext>
            </a:extLst>
          </p:cNvPr>
          <p:cNvSpPr txBox="1"/>
          <p:nvPr/>
        </p:nvSpPr>
        <p:spPr>
          <a:xfrm>
            <a:off x="147142" y="0"/>
            <a:ext cx="100487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anose="020B0604020202020204" pitchFamily="2" charset="-79"/>
              </a:rPr>
              <a:t>Materials and Models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2180A5E3-40A7-47CB-B91B-325FB8C123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1359" y="1859532"/>
            <a:ext cx="4650296" cy="375906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B9886087-F00B-4711-9E73-091EDA2E4A48}"/>
              </a:ext>
            </a:extLst>
          </p:cNvPr>
          <p:cNvSpPr/>
          <p:nvPr/>
        </p:nvSpPr>
        <p:spPr>
          <a:xfrm>
            <a:off x="7173913" y="5618592"/>
            <a:ext cx="519588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2000" dirty="0"/>
              <a:t>80mm × 60mm × 20mm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2400" b="1" dirty="0"/>
              <a:t>Thermoplastic Polyurethane (TPU)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ED90DD54-A8E8-4E07-B1CE-5162ED92ACE1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75"/>
          <a:stretch/>
        </p:blipFill>
        <p:spPr bwMode="auto">
          <a:xfrm rot="5400000">
            <a:off x="3844770" y="2451672"/>
            <a:ext cx="3511244" cy="2816894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481ACB04-9316-44D9-9F45-294DE77113AD}"/>
              </a:ext>
            </a:extLst>
          </p:cNvPr>
          <p:cNvSpPr txBox="1"/>
          <p:nvPr/>
        </p:nvSpPr>
        <p:spPr>
          <a:xfrm>
            <a:off x="4191945" y="5718011"/>
            <a:ext cx="29958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/>
              <a:t>Creality</a:t>
            </a:r>
            <a:r>
              <a:rPr lang="en-US" sz="2000" dirty="0"/>
              <a:t> CR-10 (3D Printer)</a:t>
            </a:r>
          </a:p>
        </p:txBody>
      </p:sp>
      <p:sp>
        <p:nvSpPr>
          <p:cNvPr id="25" name="Flowchart: Terminator 24">
            <a:extLst>
              <a:ext uri="{FF2B5EF4-FFF2-40B4-BE49-F238E27FC236}">
                <a16:creationId xmlns:a16="http://schemas.microsoft.com/office/drawing/2014/main" id="{CC3FB6B4-1C80-4954-85CE-C9A915E5B775}"/>
              </a:ext>
            </a:extLst>
          </p:cNvPr>
          <p:cNvSpPr/>
          <p:nvPr/>
        </p:nvSpPr>
        <p:spPr>
          <a:xfrm>
            <a:off x="1198943" y="6400800"/>
            <a:ext cx="9794114" cy="426851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anose="020B0604020202020204" pitchFamily="2" charset="-79"/>
              </a:rPr>
              <a:t>Part 1- Bioinspired Surface Design</a:t>
            </a:r>
            <a:endParaRPr lang="en-US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BD3B9767-BAD6-42CE-A4B5-8E5EF4E6CA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270" y="2387647"/>
            <a:ext cx="3911601" cy="2009375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1AD74699-F709-48B7-8959-0464165F6ADB}"/>
              </a:ext>
            </a:extLst>
          </p:cNvPr>
          <p:cNvSpPr txBox="1"/>
          <p:nvPr/>
        </p:nvSpPr>
        <p:spPr>
          <a:xfrm>
            <a:off x="141180" y="4582900"/>
            <a:ext cx="379824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Scheme of liquid fluid of a digital pad with regular out shaped cells (left) and with elongate cells (right)</a:t>
            </a:r>
          </a:p>
          <a:p>
            <a:pPr algn="ctr"/>
            <a:endParaRPr lang="en-US" dirty="0"/>
          </a:p>
          <a:p>
            <a:pPr algn="ctr"/>
            <a:r>
              <a:rPr lang="en-US" sz="1200" dirty="0"/>
              <a:t>Annemarie </a:t>
            </a:r>
            <a:r>
              <a:rPr lang="en-US" sz="1200" dirty="0" err="1"/>
              <a:t>Ohler</a:t>
            </a:r>
            <a:r>
              <a:rPr lang="en-US" sz="1200" dirty="0"/>
              <a:t>. Digital Pad Morphology in Torrent-Living </a:t>
            </a:r>
            <a:r>
              <a:rPr lang="en-US" sz="1200" dirty="0" err="1"/>
              <a:t>Ranid</a:t>
            </a:r>
            <a:r>
              <a:rPr lang="en-US" sz="1200" dirty="0"/>
              <a:t> Frogs.  Asiatic Herpetological Research 1995; 6: 85-96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04988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E59EFC6-6729-4527-A0B9-C745C9192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E1A3C-4256-449F-9808-753354E07901}" type="slidenum">
              <a:rPr lang="en-US" smtClean="0"/>
              <a:pPr/>
              <a:t>9</a:t>
            </a:fld>
            <a:r>
              <a:rPr lang="en-US"/>
              <a:t>| The University of Akron</a:t>
            </a:r>
            <a:endParaRPr lang="en-US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2391650-451D-45ED-9924-52BF023ED7FF}"/>
              </a:ext>
            </a:extLst>
          </p:cNvPr>
          <p:cNvCxnSpPr>
            <a:cxnSpLocks/>
          </p:cNvCxnSpPr>
          <p:nvPr/>
        </p:nvCxnSpPr>
        <p:spPr>
          <a:xfrm>
            <a:off x="0" y="777766"/>
            <a:ext cx="12192000" cy="0"/>
          </a:xfrm>
          <a:prstGeom prst="line">
            <a:avLst/>
          </a:prstGeom>
          <a:ln w="19050">
            <a:gradFill flip="none" rotWithShape="1">
              <a:gsLst>
                <a:gs pos="0">
                  <a:schemeClr val="accent1">
                    <a:lumMod val="0"/>
                    <a:lumOff val="100000"/>
                  </a:schemeClr>
                </a:gs>
                <a:gs pos="100000">
                  <a:schemeClr val="accent1">
                    <a:lumMod val="0"/>
                    <a:lumOff val="100000"/>
                  </a:schemeClr>
                </a:gs>
                <a:gs pos="31000">
                  <a:srgbClr val="8090B0"/>
                </a:gs>
                <a:gs pos="70000">
                  <a:srgbClr val="002060"/>
                </a:gs>
              </a:gsLst>
              <a:lin ang="11400000" scaled="0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210142D2-A1DC-46C0-939B-CF38AE65E14A}"/>
              </a:ext>
            </a:extLst>
          </p:cNvPr>
          <p:cNvSpPr/>
          <p:nvPr/>
        </p:nvSpPr>
        <p:spPr>
          <a:xfrm>
            <a:off x="0" y="6388033"/>
            <a:ext cx="12192000" cy="469967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6A42543-C22D-4B59-BCB5-4B2396A9F93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000" b="1511"/>
          <a:stretch/>
        </p:blipFill>
        <p:spPr>
          <a:xfrm>
            <a:off x="0" y="1379231"/>
            <a:ext cx="4904957" cy="213378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6AF64C7-2699-4100-AEC1-D12DC048D0DC}"/>
              </a:ext>
            </a:extLst>
          </p:cNvPr>
          <p:cNvSpPr txBox="1"/>
          <p:nvPr/>
        </p:nvSpPr>
        <p:spPr>
          <a:xfrm>
            <a:off x="121969" y="3441766"/>
            <a:ext cx="45395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Coefficient of friction (COF) determination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D5BAADC-AD1A-4916-A48B-06F851DB04DC}"/>
              </a:ext>
            </a:extLst>
          </p:cNvPr>
          <p:cNvSpPr/>
          <p:nvPr/>
        </p:nvSpPr>
        <p:spPr>
          <a:xfrm>
            <a:off x="0" y="6388033"/>
            <a:ext cx="12192000" cy="469967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7C9108DE-B28A-44A0-8995-61D1B46AC21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0647" y="994655"/>
            <a:ext cx="7341353" cy="428102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400CF745-1981-4B6B-84E3-83228C943CDF}"/>
              </a:ext>
            </a:extLst>
          </p:cNvPr>
          <p:cNvSpPr txBox="1"/>
          <p:nvPr/>
        </p:nvSpPr>
        <p:spPr>
          <a:xfrm>
            <a:off x="147142" y="4798628"/>
            <a:ext cx="4244100" cy="95410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Higher COF from 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Studded Hexagonal Model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1031629-9717-4DA7-B42B-87C6192E0BBB}"/>
              </a:ext>
            </a:extLst>
          </p:cNvPr>
          <p:cNvSpPr txBox="1"/>
          <p:nvPr/>
        </p:nvSpPr>
        <p:spPr>
          <a:xfrm>
            <a:off x="5614434" y="5563656"/>
            <a:ext cx="5813778" cy="52322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Load ; Velocity; Direction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46D3265-805F-4BEB-A3EA-215191E9F050}"/>
              </a:ext>
            </a:extLst>
          </p:cNvPr>
          <p:cNvSpPr txBox="1"/>
          <p:nvPr/>
        </p:nvSpPr>
        <p:spPr>
          <a:xfrm>
            <a:off x="147142" y="0"/>
            <a:ext cx="100487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anose="020B0604020202020204" pitchFamily="2" charset="-79"/>
              </a:rPr>
              <a:t>Experiment - Result</a:t>
            </a:r>
          </a:p>
        </p:txBody>
      </p:sp>
      <p:sp>
        <p:nvSpPr>
          <p:cNvPr id="26" name="Flowchart: Terminator 25">
            <a:extLst>
              <a:ext uri="{FF2B5EF4-FFF2-40B4-BE49-F238E27FC236}">
                <a16:creationId xmlns:a16="http://schemas.microsoft.com/office/drawing/2014/main" id="{A1D5045D-1B92-4B81-8142-799581F1CD75}"/>
              </a:ext>
            </a:extLst>
          </p:cNvPr>
          <p:cNvSpPr/>
          <p:nvPr/>
        </p:nvSpPr>
        <p:spPr>
          <a:xfrm>
            <a:off x="1198943" y="6400800"/>
            <a:ext cx="9794114" cy="426851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anose="020B0604020202020204" pitchFamily="2" charset="-79"/>
              </a:rPr>
              <a:t>Part 1- Bioinspired Surface Design</a:t>
            </a:r>
            <a:endParaRPr lang="en-US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932442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1.3|22.5"/>
</p:tagLst>
</file>

<file path=ppt/theme/theme1.xml><?xml version="1.0" encoding="utf-8"?>
<a:theme xmlns:a="http://schemas.openxmlformats.org/drawingml/2006/main" name="Office Theme">
  <a:themeElements>
    <a:clrScheme name="Custom 1">
      <a:dk1>
        <a:srgbClr val="02316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4109</TotalTime>
  <Words>2225</Words>
  <Application>Microsoft Office PowerPoint</Application>
  <PresentationFormat>Widescreen</PresentationFormat>
  <Paragraphs>328</Paragraphs>
  <Slides>29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0" baseType="lpstr">
      <vt:lpstr>Arial</vt:lpstr>
      <vt:lpstr>Calibri</vt:lpstr>
      <vt:lpstr>Calibri Light</vt:lpstr>
      <vt:lpstr>Goudy Stout</vt:lpstr>
      <vt:lpstr>MyriadPro-BoldCond</vt:lpstr>
      <vt:lpstr>MyriadPro-Cond</vt:lpstr>
      <vt:lpstr>MyriadPro-CondIt</vt:lpstr>
      <vt:lpstr>NexusSans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Arnob Banik</dc:creator>
  <cp:lastModifiedBy>Arnob Banik</cp:lastModifiedBy>
  <cp:revision>6</cp:revision>
  <dcterms:created xsi:type="dcterms:W3CDTF">2021-11-08T18:12:40Z</dcterms:created>
  <dcterms:modified xsi:type="dcterms:W3CDTF">2022-04-12T10:13:03Z</dcterms:modified>
</cp:coreProperties>
</file>